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1" r:id="rId2"/>
    <p:sldId id="257" r:id="rId3"/>
    <p:sldId id="258" r:id="rId4"/>
    <p:sldId id="259" r:id="rId5"/>
    <p:sldId id="260" r:id="rId6"/>
    <p:sldId id="262" r:id="rId7"/>
    <p:sldId id="286" r:id="rId8"/>
    <p:sldId id="288" r:id="rId9"/>
    <p:sldId id="282" r:id="rId10"/>
    <p:sldId id="263" r:id="rId11"/>
    <p:sldId id="283" r:id="rId12"/>
    <p:sldId id="284" r:id="rId13"/>
    <p:sldId id="276" r:id="rId14"/>
    <p:sldId id="273"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002CB8"/>
    <a:srgbClr val="22682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8FAA2E-7F83-4D19-B61D-4363DA02A18D}" type="datetimeFigureOut">
              <a:rPr lang="en-US" smtClean="0"/>
              <a:pPr/>
              <a:t>11/19/2016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B59133-AAE7-416E-9FF2-616DBBE04E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B59133-AAE7-416E-9FF2-616DBBE04EE1}"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B59133-AAE7-416E-9FF2-616DBBE04EE1}"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81939-1B73-4263-AFEB-4707151F2614}" type="datetimeFigureOut">
              <a:rPr lang="en-US" smtClean="0"/>
              <a:pPr/>
              <a:t>11/19/2016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9361B-F15C-4049-AAF4-6467C3F060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581939-1B73-4263-AFEB-4707151F2614}" type="datetimeFigureOut">
              <a:rPr lang="en-US" smtClean="0"/>
              <a:pPr/>
              <a:t>11/19/2016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79361B-F15C-4049-AAF4-6467C3F060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slideLayout" Target="../slideLayouts/slideLayout6.xml"/><Relationship Id="rId7" Type="http://schemas.openxmlformats.org/officeDocument/2006/relationships/oleObject" Target="../embeddings/oleObject6.bin"/><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14.png"/><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 Id="rId9" Type="http://schemas.openxmlformats.org/officeDocument/2006/relationships/oleObject" Target="../embeddings/oleObject23.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4" name="TextBox 3"/>
          <p:cNvSpPr txBox="1"/>
          <p:nvPr/>
        </p:nvSpPr>
        <p:spPr>
          <a:xfrm>
            <a:off x="838200" y="0"/>
            <a:ext cx="7010400" cy="1569660"/>
          </a:xfrm>
          <a:prstGeom prst="rect">
            <a:avLst/>
          </a:prstGeom>
          <a:noFill/>
        </p:spPr>
        <p:txBody>
          <a:bodyPr wrap="square" rtlCol="0">
            <a:spAutoFit/>
          </a:bodyPr>
          <a:lstStyle/>
          <a:p>
            <a:r>
              <a:rPr lang="en-US" sz="9600" dirty="0" smtClean="0">
                <a:solidFill>
                  <a:srgbClr val="FF0000"/>
                </a:solidFill>
                <a:latin typeface="Stencil" pitchFamily="82" charset="0"/>
                <a:cs typeface="Times New Roman" pitchFamily="18" charset="0"/>
              </a:rPr>
              <a:t>Welcome</a:t>
            </a:r>
            <a:endParaRPr lang="en-US" sz="9600" dirty="0">
              <a:solidFill>
                <a:srgbClr val="FF0000"/>
              </a:solidFill>
              <a:latin typeface="Stencil" pitchFamily="82" charset="0"/>
              <a:cs typeface="Times New Roman" pitchFamily="18" charset="0"/>
            </a:endParaRPr>
          </a:p>
        </p:txBody>
      </p:sp>
      <p:pic>
        <p:nvPicPr>
          <p:cNvPr id="17409" name="Picture 1"/>
          <p:cNvPicPr>
            <a:picLocks noChangeAspect="1" noChangeArrowheads="1"/>
          </p:cNvPicPr>
          <p:nvPr/>
        </p:nvPicPr>
        <p:blipFill>
          <a:blip r:embed="rId2"/>
          <a:srcRect/>
          <a:stretch>
            <a:fillRect/>
          </a:stretch>
        </p:blipFill>
        <p:spPr bwMode="auto">
          <a:xfrm>
            <a:off x="0" y="1524000"/>
            <a:ext cx="9144000" cy="533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3205877"/>
            <a:ext cx="9144000" cy="2585323"/>
          </a:xfrm>
          <a:prstGeom prst="rect">
            <a:avLst/>
          </a:prstGeom>
          <a:noFill/>
        </p:spPr>
        <p:txBody>
          <a:bodyPr wrap="square" rtlCol="0">
            <a:spAutoFit/>
          </a:bodyPr>
          <a:lstStyle/>
          <a:p>
            <a:pPr>
              <a:lnSpc>
                <a:spcPct val="150000"/>
              </a:lnSpc>
            </a:pPr>
            <a:r>
              <a:rPr lang="en-US" sz="3600" dirty="0" smtClean="0">
                <a:latin typeface="Times New Roman" pitchFamily="18" charset="0"/>
                <a:cs typeface="Times New Roman" pitchFamily="18" charset="0"/>
              </a:rPr>
              <a:t>By doing small changes in a system the process which </a:t>
            </a:r>
            <a:r>
              <a:rPr lang="en-US" sz="3600" u="sng" dirty="0" smtClean="0">
                <a:solidFill>
                  <a:srgbClr val="002CB8"/>
                </a:solidFill>
                <a:latin typeface="Times New Roman" pitchFamily="18" charset="0"/>
                <a:cs typeface="Times New Roman" pitchFamily="18" charset="0"/>
              </a:rPr>
              <a:t>can not be reversed </a:t>
            </a:r>
            <a:r>
              <a:rPr lang="en-US" sz="3600" dirty="0" smtClean="0">
                <a:latin typeface="Times New Roman" pitchFamily="18" charset="0"/>
                <a:cs typeface="Times New Roman" pitchFamily="18" charset="0"/>
              </a:rPr>
              <a:t>through the previous  path is called irreversible process.</a:t>
            </a:r>
            <a:endParaRPr lang="en-US" sz="3600" dirty="0">
              <a:latin typeface="Times New Roman" pitchFamily="18" charset="0"/>
              <a:cs typeface="Times New Roman" pitchFamily="18" charset="0"/>
            </a:endParaRPr>
          </a:p>
        </p:txBody>
      </p:sp>
      <p:sp>
        <p:nvSpPr>
          <p:cNvPr id="12" name="TextBox 11"/>
          <p:cNvSpPr txBox="1"/>
          <p:nvPr/>
        </p:nvSpPr>
        <p:spPr>
          <a:xfrm>
            <a:off x="76200" y="5257800"/>
            <a:ext cx="8915400" cy="1200329"/>
          </a:xfrm>
          <a:prstGeom prst="rect">
            <a:avLst/>
          </a:prstGeom>
          <a:noFill/>
        </p:spPr>
        <p:txBody>
          <a:bodyPr wrap="square" rtlCol="0">
            <a:spAutoFit/>
          </a:bodyPr>
          <a:lstStyle/>
          <a:p>
            <a:r>
              <a:rPr lang="en-US" sz="3600" dirty="0" smtClean="0">
                <a:solidFill>
                  <a:srgbClr val="C00000"/>
                </a:solidFill>
                <a:latin typeface="Times New Roman" pitchFamily="18" charset="0"/>
                <a:cs typeface="Times New Roman" pitchFamily="18" charset="0"/>
              </a:rPr>
              <a:t>Example:</a:t>
            </a:r>
            <a:r>
              <a:rPr lang="en-US" sz="3600" dirty="0" smtClean="0">
                <a:latin typeface="Times New Roman" pitchFamily="18" charset="0"/>
                <a:cs typeface="Times New Roman" pitchFamily="18" charset="0"/>
              </a:rPr>
              <a:t>  </a:t>
            </a:r>
            <a:r>
              <a:rPr lang="en-US" sz="3600" dirty="0" smtClean="0">
                <a:solidFill>
                  <a:srgbClr val="22682F"/>
                </a:solidFill>
                <a:latin typeface="Times New Roman" pitchFamily="18" charset="0"/>
                <a:cs typeface="Times New Roman" pitchFamily="18" charset="0"/>
              </a:rPr>
              <a:t>Creation of heat due to friction between two objects</a:t>
            </a:r>
            <a:endParaRPr lang="en-US" sz="3600" dirty="0">
              <a:solidFill>
                <a:srgbClr val="22682F"/>
              </a:solidFill>
              <a:latin typeface="Times New Roman" pitchFamily="18" charset="0"/>
              <a:cs typeface="Times New Roman" pitchFamily="18" charset="0"/>
            </a:endParaRPr>
          </a:p>
        </p:txBody>
      </p:sp>
      <p:sp>
        <p:nvSpPr>
          <p:cNvPr id="7" name="Title 1"/>
          <p:cNvSpPr>
            <a:spLocks noGrp="1"/>
          </p:cNvSpPr>
          <p:nvPr>
            <p:ph type="title"/>
          </p:nvPr>
        </p:nvSpPr>
        <p:spPr>
          <a:xfrm>
            <a:off x="0" y="0"/>
            <a:ext cx="9144000" cy="1066800"/>
          </a:xfrm>
          <a:solidFill>
            <a:schemeClr val="tx1">
              <a:lumMod val="50000"/>
              <a:lumOff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Thermodynamics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a:solidFill>
                  <a:schemeClr val="bg1"/>
                </a:solidFill>
              </a:rPr>
              <a:t/>
            </a:r>
            <a:br>
              <a:rPr lang="en-US" dirty="0">
                <a:solidFill>
                  <a:schemeClr val="bg1"/>
                </a:solidFill>
              </a:rPr>
            </a:br>
            <a:endParaRPr lang="en-US" dirty="0">
              <a:solidFill>
                <a:schemeClr val="bg1"/>
              </a:solidFill>
            </a:endParaRPr>
          </a:p>
        </p:txBody>
      </p:sp>
      <p:sp>
        <p:nvSpPr>
          <p:cNvPr id="10" name="Rectangle 9"/>
          <p:cNvSpPr>
            <a:spLocks noChangeArrowheads="1"/>
          </p:cNvSpPr>
          <p:nvPr/>
        </p:nvSpPr>
        <p:spPr bwMode="auto">
          <a:xfrm>
            <a:off x="0" y="1066800"/>
            <a:ext cx="9144000" cy="923330"/>
          </a:xfrm>
          <a:prstGeom prst="rect">
            <a:avLst/>
          </a:prstGeom>
          <a:solidFill>
            <a:schemeClr val="tx1">
              <a:lumMod val="65000"/>
              <a:lumOff val="3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5400" b="1" i="1" strike="noStrike" cap="none" normalizeH="0" baseline="0" dirty="0" smtClean="0">
                <a:ln>
                  <a:noFill/>
                </a:ln>
                <a:solidFill>
                  <a:schemeClr val="bg1"/>
                </a:solidFill>
                <a:effectLst/>
                <a:latin typeface="Times New Roman" pitchFamily="18" charset="0"/>
                <a:cs typeface="Times New Roman" pitchFamily="18" charset="0"/>
              </a:rPr>
              <a:t>Entropy </a:t>
            </a:r>
          </a:p>
        </p:txBody>
      </p:sp>
      <p:sp>
        <p:nvSpPr>
          <p:cNvPr id="13" name="Rectangle 12"/>
          <p:cNvSpPr/>
          <p:nvPr/>
        </p:nvSpPr>
        <p:spPr>
          <a:xfrm>
            <a:off x="0" y="1929593"/>
            <a:ext cx="4479111" cy="661207"/>
          </a:xfrm>
          <a:prstGeom prst="rect">
            <a:avLst/>
          </a:prstGeom>
        </p:spPr>
        <p:txBody>
          <a:bodyPr wrap="none">
            <a:spAutoFit/>
          </a:bodyPr>
          <a:lstStyle/>
          <a:p>
            <a:pPr>
              <a:lnSpc>
                <a:spcPct val="150000"/>
              </a:lnSpc>
            </a:pPr>
            <a:r>
              <a:rPr lang="en-US" sz="2800" u="sng" dirty="0" smtClean="0">
                <a:solidFill>
                  <a:srgbClr val="002CB8"/>
                </a:solidFill>
                <a:latin typeface="Times New Roman" pitchFamily="18" charset="0"/>
                <a:cs typeface="Times New Roman" pitchFamily="18" charset="0"/>
              </a:rPr>
              <a:t>Entropy in reversible process: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9144000" cy="1066800"/>
          </a:xfrm>
          <a:solidFill>
            <a:schemeClr val="tx1">
              <a:lumMod val="50000"/>
              <a:lumOff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Thermodynamics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a:solidFill>
                  <a:schemeClr val="bg1"/>
                </a:solidFill>
              </a:rPr>
              <a:t/>
            </a:r>
            <a:br>
              <a:rPr lang="en-US" dirty="0">
                <a:solidFill>
                  <a:schemeClr val="bg1"/>
                </a:solidFill>
              </a:rPr>
            </a:br>
            <a:endParaRPr lang="en-US" dirty="0">
              <a:solidFill>
                <a:schemeClr val="bg1"/>
              </a:solidFill>
            </a:endParaRPr>
          </a:p>
        </p:txBody>
      </p:sp>
      <p:sp>
        <p:nvSpPr>
          <p:cNvPr id="8" name="Rectangle 7"/>
          <p:cNvSpPr>
            <a:spLocks noChangeArrowheads="1"/>
          </p:cNvSpPr>
          <p:nvPr/>
        </p:nvSpPr>
        <p:spPr bwMode="auto">
          <a:xfrm>
            <a:off x="0" y="1066800"/>
            <a:ext cx="9144000" cy="923330"/>
          </a:xfrm>
          <a:prstGeom prst="rect">
            <a:avLst/>
          </a:prstGeom>
          <a:solidFill>
            <a:schemeClr val="tx1">
              <a:lumMod val="65000"/>
              <a:lumOff val="3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5400" b="1" i="1" strike="noStrike" cap="none" normalizeH="0" baseline="0" dirty="0" smtClean="0">
                <a:ln>
                  <a:noFill/>
                </a:ln>
                <a:solidFill>
                  <a:schemeClr val="bg1"/>
                </a:solidFill>
                <a:effectLst/>
                <a:latin typeface="Times New Roman" pitchFamily="18" charset="0"/>
                <a:cs typeface="Times New Roman" pitchFamily="18" charset="0"/>
              </a:rPr>
              <a:t>Entropy </a:t>
            </a:r>
          </a:p>
        </p:txBody>
      </p:sp>
      <p:sp>
        <p:nvSpPr>
          <p:cNvPr id="9" name="Rectangle 8"/>
          <p:cNvSpPr/>
          <p:nvPr/>
        </p:nvSpPr>
        <p:spPr>
          <a:xfrm>
            <a:off x="304800" y="3429000"/>
            <a:ext cx="8258992" cy="1311449"/>
          </a:xfrm>
          <a:prstGeom prst="rect">
            <a:avLst/>
          </a:prstGeom>
        </p:spPr>
        <p:txBody>
          <a:bodyPr wrap="none">
            <a:spAutoFit/>
          </a:bodyPr>
          <a:lstStyle/>
          <a:p>
            <a:pPr>
              <a:lnSpc>
                <a:spcPct val="150000"/>
              </a:lnSpc>
            </a:pPr>
            <a:r>
              <a:rPr lang="en-US" sz="6000" dirty="0" smtClean="0">
                <a:solidFill>
                  <a:srgbClr val="002CB8"/>
                </a:solidFill>
                <a:latin typeface="Times New Roman" pitchFamily="18" charset="0"/>
                <a:cs typeface="Times New Roman" pitchFamily="18" charset="0"/>
              </a:rPr>
              <a:t>Heat death of the universe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iterate type="wd">
                                    <p:tmPct val="10000"/>
                                  </p:iterate>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subTnLst>
                                    <p:animClr>
                                      <p:cBhvr override="childStyle">
                                        <p:cTn dur="1" fill="hold" display="0" masterRel="nextClick" afterEffect="1"/>
                                        <p:tgtEl>
                                          <p:spTgt spid="9"/>
                                        </p:tgtEl>
                                        <p:attrNameLst>
                                          <p:attrName>ppt_c</p:attrName>
                                        </p:attrNameLst>
                                      </p:cBhvr>
                                      <p:to>
                                        <a:schemeClr val="accent2"/>
                                      </p:to>
                                    </p:animClr>
                                    <p:audio>
                                      <p:cMediaNode vol="100000">
                                        <p:cTn display="0" masterRel="sameClick">
                                          <p:stCondLst>
                                            <p:cond evt="begin" delay="0">
                                              <p:tn val="5"/>
                                            </p:cond>
                                          </p:stCondLst>
                                          <p:endCondLst>
                                            <p:cond evt="onStopAudio" delay="0">
                                              <p:tgtEl>
                                                <p:sldTgt/>
                                              </p:tgtEl>
                                            </p:cond>
                                          </p:endCondLst>
                                        </p:cTn>
                                        <p:tgtEl>
                                          <p:sndTgt r:embed="rId2" name="bomb.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066800"/>
          </a:xfrm>
          <a:solidFill>
            <a:schemeClr val="tx1">
              <a:lumMod val="50000"/>
              <a:lumOff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
            </a:r>
            <a:br>
              <a:rPr lang="en-US" b="1" dirty="0" smtClean="0">
                <a:solidFill>
                  <a:schemeClr val="bg1"/>
                </a:solidFill>
                <a:latin typeface="Times New Roman" pitchFamily="18" charset="0"/>
                <a:cs typeface="Times New Roman" pitchFamily="18" charset="0"/>
              </a:rPr>
            </a:br>
            <a:r>
              <a:rPr lang="en-US" b="1" dirty="0" smtClean="0">
                <a:solidFill>
                  <a:schemeClr val="bg1"/>
                </a:solidFill>
                <a:latin typeface="Times New Roman" pitchFamily="18" charset="0"/>
                <a:cs typeface="Times New Roman" pitchFamily="18" charset="0"/>
              </a:rPr>
              <a:t>Thermodynamics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a:solidFill>
                  <a:schemeClr val="bg1"/>
                </a:solidFill>
              </a:rPr>
              <a:t/>
            </a:r>
            <a:br>
              <a:rPr lang="en-US" dirty="0">
                <a:solidFill>
                  <a:schemeClr val="bg1"/>
                </a:solidFill>
              </a:rPr>
            </a:br>
            <a:endParaRPr lang="en-US" dirty="0">
              <a:solidFill>
                <a:schemeClr val="bg1"/>
              </a:solidFill>
            </a:endParaRPr>
          </a:p>
        </p:txBody>
      </p:sp>
      <p:sp>
        <p:nvSpPr>
          <p:cNvPr id="4" name="Rectangle 3"/>
          <p:cNvSpPr>
            <a:spLocks noChangeArrowheads="1"/>
          </p:cNvSpPr>
          <p:nvPr/>
        </p:nvSpPr>
        <p:spPr bwMode="auto">
          <a:xfrm>
            <a:off x="0" y="1066800"/>
            <a:ext cx="9144000" cy="923330"/>
          </a:xfrm>
          <a:prstGeom prst="rect">
            <a:avLst/>
          </a:prstGeom>
          <a:solidFill>
            <a:schemeClr val="tx1">
              <a:lumMod val="65000"/>
              <a:lumOff val="3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5400" b="1" i="1" dirty="0" smtClean="0">
                <a:solidFill>
                  <a:schemeClr val="bg1"/>
                </a:solidFill>
                <a:latin typeface="Times New Roman" pitchFamily="18" charset="0"/>
                <a:cs typeface="Times New Roman" pitchFamily="18" charset="0"/>
              </a:rPr>
              <a:t>Evaluation of phase-2</a:t>
            </a:r>
            <a:endParaRPr kumimoji="0" lang="en-US" sz="5400" b="1" i="1"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TextBox 4"/>
          <p:cNvSpPr txBox="1"/>
          <p:nvPr/>
        </p:nvSpPr>
        <p:spPr>
          <a:xfrm>
            <a:off x="76200" y="2743200"/>
            <a:ext cx="8915400" cy="3416320"/>
          </a:xfrm>
          <a:prstGeom prst="rect">
            <a:avLst/>
          </a:prstGeom>
          <a:noFill/>
        </p:spPr>
        <p:txBody>
          <a:bodyPr wrap="square" rtlCol="0">
            <a:spAutoFit/>
          </a:bodyPr>
          <a:lstStyle/>
          <a:p>
            <a:pPr marL="342900" indent="-342900">
              <a:lnSpc>
                <a:spcPct val="200000"/>
              </a:lnSpc>
              <a:buAutoNum type="arabicPeriod"/>
            </a:pPr>
            <a:r>
              <a:rPr lang="en-US" sz="3600" dirty="0" smtClean="0">
                <a:latin typeface="Times New Roman" pitchFamily="18" charset="0"/>
                <a:cs typeface="Times New Roman" pitchFamily="18" charset="0"/>
              </a:rPr>
              <a:t>What is ‘heat death of the universe’?</a:t>
            </a:r>
          </a:p>
          <a:p>
            <a:pPr marL="342900" indent="-342900">
              <a:lnSpc>
                <a:spcPct val="200000"/>
              </a:lnSpc>
              <a:buAutoNum type="arabicPeriod"/>
            </a:pPr>
            <a:r>
              <a:rPr lang="en-US" sz="3600" dirty="0" smtClean="0">
                <a:latin typeface="Times New Roman" pitchFamily="18" charset="0"/>
                <a:cs typeface="Times New Roman" pitchFamily="18" charset="0"/>
              </a:rPr>
              <a:t>Explain the change of entropy in an adiabatic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slide(fromBottom)">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xit" presetSubtype="4" fill="hold" nodeType="clickEffect">
                                  <p:stCondLst>
                                    <p:cond delay="0"/>
                                  </p:stCondLst>
                                  <p:childTnLst>
                                    <p:animEffect transition="out" filter="slide(fromBottom)">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slide(fromBottom)">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xit" presetSubtype="4" fill="hold" nodeType="clickEffect">
                                  <p:stCondLst>
                                    <p:cond delay="0"/>
                                  </p:stCondLst>
                                  <p:childTnLst>
                                    <p:animEffect transition="out" filter="slide(fromBottom)">
                                      <p:cBhvr>
                                        <p:cTn id="26" dur="500"/>
                                        <p:tgtEl>
                                          <p:spTgt spid="5">
                                            <p:txEl>
                                              <p:pRg st="1" end="1"/>
                                            </p:txEl>
                                          </p:spTgt>
                                        </p:tgtEl>
                                      </p:cBhvr>
                                    </p:animEffect>
                                    <p:set>
                                      <p:cBhvr>
                                        <p:cTn id="27"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00347" y="1447800"/>
            <a:ext cx="3695653" cy="4508927"/>
          </a:xfrm>
          <a:prstGeom prst="rect">
            <a:avLst/>
          </a:prstGeom>
          <a:noFill/>
        </p:spPr>
        <p:txBody>
          <a:bodyPr wrap="square" lIns="91440" tIns="45720" rIns="91440" bIns="45720">
            <a:spAutoFit/>
          </a:bodyPr>
          <a:lstStyle/>
          <a:p>
            <a:pPr algn="ctr"/>
            <a:r>
              <a:rPr lang="bn-BD" sz="287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t>
            </a:r>
            <a:r>
              <a:rPr lang="bn-BD"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endParaRPr 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7" name="Title 1"/>
          <p:cNvSpPr>
            <a:spLocks noGrp="1"/>
          </p:cNvSpPr>
          <p:nvPr>
            <p:ph type="title"/>
          </p:nvPr>
        </p:nvSpPr>
        <p:spPr>
          <a:xfrm>
            <a:off x="0" y="0"/>
            <a:ext cx="9144000" cy="1066800"/>
          </a:xfrm>
          <a:solidFill>
            <a:schemeClr val="tx1">
              <a:lumMod val="50000"/>
              <a:lumOff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
            </a:r>
            <a:br>
              <a:rPr lang="en-US" b="1" dirty="0" smtClean="0">
                <a:solidFill>
                  <a:schemeClr val="bg1"/>
                </a:solidFill>
              </a:rPr>
            </a:br>
            <a:r>
              <a:rPr lang="en-US" b="1" dirty="0" smtClean="0">
                <a:solidFill>
                  <a:schemeClr val="bg1"/>
                </a:solidFill>
                <a:latin typeface="Times New Roman" pitchFamily="18" charset="0"/>
                <a:cs typeface="Times New Roman" pitchFamily="18" charset="0"/>
              </a:rPr>
              <a:t>Thermodynamics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a:solidFill>
                  <a:schemeClr val="bg1"/>
                </a:solidFill>
              </a:rPr>
              <a:t/>
            </a:r>
            <a:br>
              <a:rPr lang="en-US" dirty="0">
                <a:solidFill>
                  <a:schemeClr val="bg1"/>
                </a:solidFill>
              </a:rPr>
            </a:b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0"/>
            <a:ext cx="9144000" cy="1066800"/>
          </a:xfrm>
          <a:solidFill>
            <a:schemeClr val="tx1">
              <a:lumMod val="50000"/>
              <a:lumOff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
            </a:r>
            <a:br>
              <a:rPr lang="en-US" b="1" dirty="0" smtClean="0">
                <a:solidFill>
                  <a:schemeClr val="bg1"/>
                </a:solidFill>
              </a:rPr>
            </a:br>
            <a:r>
              <a:rPr lang="en-US" b="1" dirty="0" smtClean="0">
                <a:solidFill>
                  <a:schemeClr val="bg1"/>
                </a:solidFill>
                <a:latin typeface="Times New Roman" pitchFamily="18" charset="0"/>
                <a:cs typeface="Times New Roman" pitchFamily="18" charset="0"/>
              </a:rPr>
              <a:t>Thermodynamics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a:solidFill>
                  <a:schemeClr val="bg1"/>
                </a:solidFill>
              </a:rPr>
              <a:t/>
            </a:r>
            <a:br>
              <a:rPr lang="en-US" dirty="0">
                <a:solidFill>
                  <a:schemeClr val="bg1"/>
                </a:solidFill>
              </a:rPr>
            </a:br>
            <a:endParaRPr lang="en-US" dirty="0">
              <a:solidFill>
                <a:schemeClr val="bg1"/>
              </a:solidFill>
            </a:endParaRPr>
          </a:p>
        </p:txBody>
      </p:sp>
      <p:sp>
        <p:nvSpPr>
          <p:cNvPr id="10" name="Rectangle 9"/>
          <p:cNvSpPr>
            <a:spLocks noChangeArrowheads="1"/>
          </p:cNvSpPr>
          <p:nvPr/>
        </p:nvSpPr>
        <p:spPr bwMode="auto">
          <a:xfrm>
            <a:off x="0" y="1066800"/>
            <a:ext cx="9144000" cy="923330"/>
          </a:xfrm>
          <a:prstGeom prst="rect">
            <a:avLst/>
          </a:prstGeom>
          <a:solidFill>
            <a:schemeClr val="tx1">
              <a:lumMod val="75000"/>
              <a:lumOff val="2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5400" b="1" i="1" dirty="0" smtClean="0">
                <a:solidFill>
                  <a:schemeClr val="bg1"/>
                </a:solidFill>
                <a:latin typeface="Times New Roman" pitchFamily="18" charset="0"/>
                <a:cs typeface="Times New Roman" pitchFamily="18" charset="0"/>
              </a:rPr>
              <a:t>Home work</a:t>
            </a:r>
            <a:endParaRPr kumimoji="0" lang="en-US" sz="5400" b="1" i="1"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TextBox 5"/>
          <p:cNvSpPr txBox="1"/>
          <p:nvPr/>
        </p:nvSpPr>
        <p:spPr>
          <a:xfrm>
            <a:off x="0" y="3429000"/>
            <a:ext cx="91440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2. Write down </a:t>
            </a:r>
            <a:r>
              <a:rPr lang="en-US" sz="4000" b="1" u="sng" dirty="0" smtClean="0">
                <a:solidFill>
                  <a:srgbClr val="002CB8"/>
                </a:solidFill>
                <a:latin typeface="Times New Roman" pitchFamily="18" charset="0"/>
                <a:cs typeface="Times New Roman" pitchFamily="18" charset="0"/>
              </a:rPr>
              <a:t>10 MCQ </a:t>
            </a:r>
            <a:r>
              <a:rPr lang="en-US" sz="4000" dirty="0" smtClean="0">
                <a:latin typeface="Times New Roman" pitchFamily="18" charset="0"/>
                <a:cs typeface="Times New Roman" pitchFamily="18" charset="0"/>
              </a:rPr>
              <a:t>on today’s topics</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47800" y="1981200"/>
            <a:ext cx="6429902" cy="264687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Thanks</a:t>
            </a:r>
            <a:endParaRPr lang="en-US" sz="1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95400"/>
            <a:ext cx="8915400" cy="2554545"/>
          </a:xfrm>
          <a:prstGeom prst="rect">
            <a:avLst/>
          </a:prstGeom>
          <a:solidFill>
            <a:schemeClr val="accent6">
              <a:lumMod val="50000"/>
            </a:schemeClr>
          </a:solidFill>
        </p:spPr>
        <p:txBody>
          <a:bodyPr wrap="square">
            <a:spAutoFit/>
          </a:bodyPr>
          <a:lstStyle/>
          <a:p>
            <a:r>
              <a:rPr lang="en-US" sz="3200" dirty="0" smtClean="0">
                <a:solidFill>
                  <a:schemeClr val="bg1"/>
                </a:solidFill>
                <a:latin typeface="Times New Roman" pitchFamily="18" charset="0"/>
                <a:cs typeface="Times New Roman" pitchFamily="18" charset="0"/>
              </a:rPr>
              <a:t>An object is placed at a distance of 24 cm from a thin bi convex lens, so that an image is found at a distance of 30 cm opposite side of the lens. The radii of curvature of the first and second surface of the lens are 16 cm and 20 cm respectively.</a:t>
            </a:r>
            <a:endParaRPr lang="en-US" sz="3200" dirty="0">
              <a:solidFill>
                <a:schemeClr val="bg1"/>
              </a:solidFill>
              <a:latin typeface="Times New Roman" pitchFamily="18" charset="0"/>
              <a:cs typeface="Times New Roman" pitchFamily="18" charset="0"/>
            </a:endParaRPr>
          </a:p>
        </p:txBody>
      </p:sp>
      <p:sp>
        <p:nvSpPr>
          <p:cNvPr id="6" name="Rectangle 5"/>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9" name="Rectangle 8"/>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9"/>
          <p:cNvSpPr/>
          <p:nvPr/>
        </p:nvSpPr>
        <p:spPr>
          <a:xfrm>
            <a:off x="0" y="4191000"/>
            <a:ext cx="8915400" cy="584775"/>
          </a:xfrm>
          <a:prstGeom prst="rect">
            <a:avLst/>
          </a:prstGeom>
          <a:solidFill>
            <a:schemeClr val="accent1"/>
          </a:solidFill>
        </p:spPr>
        <p:txBody>
          <a:bodyPr wrap="square">
            <a:spAutoFit/>
          </a:bodyPr>
          <a:lstStyle/>
          <a:p>
            <a:r>
              <a:rPr lang="en-US" sz="3200" dirty="0" smtClean="0">
                <a:solidFill>
                  <a:schemeClr val="bg1"/>
                </a:solidFill>
                <a:latin typeface="Times New Roman" pitchFamily="18" charset="0"/>
                <a:cs typeface="Times New Roman" pitchFamily="18" charset="0"/>
              </a:rPr>
              <a:t>1. Find the refractive index of the material</a:t>
            </a:r>
            <a:endParaRPr lang="en-US" sz="3200" dirty="0">
              <a:solidFill>
                <a:schemeClr val="bg1"/>
              </a:solidFill>
              <a:latin typeface="Times New Roman" pitchFamily="18" charset="0"/>
              <a:cs typeface="Times New Roman" pitchFamily="18" charset="0"/>
            </a:endParaRPr>
          </a:p>
        </p:txBody>
      </p:sp>
      <p:sp>
        <p:nvSpPr>
          <p:cNvPr id="11" name="Rectangle 10"/>
          <p:cNvSpPr/>
          <p:nvPr/>
        </p:nvSpPr>
        <p:spPr>
          <a:xfrm>
            <a:off x="0" y="4953000"/>
            <a:ext cx="8915400" cy="1077218"/>
          </a:xfrm>
          <a:prstGeom prst="rect">
            <a:avLst/>
          </a:prstGeom>
          <a:solidFill>
            <a:schemeClr val="accent1"/>
          </a:solidFill>
        </p:spPr>
        <p:txBody>
          <a:bodyPr wrap="square">
            <a:spAutoFit/>
          </a:bodyPr>
          <a:lstStyle/>
          <a:p>
            <a:r>
              <a:rPr lang="en-US" sz="3200" dirty="0" smtClean="0">
                <a:solidFill>
                  <a:schemeClr val="bg1"/>
                </a:solidFill>
                <a:latin typeface="Times New Roman" pitchFamily="18" charset="0"/>
                <a:cs typeface="Times New Roman" pitchFamily="18" charset="0"/>
              </a:rPr>
              <a:t>2. If the lens is immersed in a liquid of refractive index 1.35, then find the focal length of the lens.</a:t>
            </a:r>
            <a:endParaRPr lang="en-US" sz="3200" dirty="0">
              <a:solidFill>
                <a:schemeClr val="bg1"/>
              </a:solidFill>
              <a:latin typeface="Times New Roman" pitchFamily="18" charset="0"/>
              <a:cs typeface="Times New Roman"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lide(fromBottom)">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lide(fromBottom)">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slide(fromBottom)">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12" name="Rectangle 11"/>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sp>
        <p:nvSpPr>
          <p:cNvPr id="13" name="Rectangle 12"/>
          <p:cNvSpPr/>
          <p:nvPr/>
        </p:nvSpPr>
        <p:spPr>
          <a:xfrm>
            <a:off x="0" y="1371600"/>
            <a:ext cx="8915400" cy="584775"/>
          </a:xfrm>
          <a:prstGeom prst="rect">
            <a:avLst/>
          </a:prstGeom>
          <a:solidFill>
            <a:srgbClr val="0070C0"/>
          </a:solidFill>
        </p:spPr>
        <p:txBody>
          <a:bodyPr wrap="square">
            <a:spAutoFit/>
          </a:bodyPr>
          <a:lstStyle/>
          <a:p>
            <a:r>
              <a:rPr lang="en-US" sz="3200" dirty="0" smtClean="0">
                <a:solidFill>
                  <a:schemeClr val="bg1"/>
                </a:solidFill>
                <a:latin typeface="Times New Roman" pitchFamily="18" charset="0"/>
                <a:cs typeface="Times New Roman" pitchFamily="18" charset="0"/>
              </a:rPr>
              <a:t>1. Find the refractive index of the material</a:t>
            </a:r>
            <a:endParaRPr lang="en-US" sz="3200" dirty="0">
              <a:solidFill>
                <a:schemeClr val="bg1"/>
              </a:solidFill>
              <a:latin typeface="Times New Roman" pitchFamily="18" charset="0"/>
              <a:cs typeface="Times New Roman" pitchFamily="18" charset="0"/>
            </a:endParaRPr>
          </a:p>
        </p:txBody>
      </p:sp>
      <p:sp>
        <p:nvSpPr>
          <p:cNvPr id="15" name="Rectangle 14"/>
          <p:cNvSpPr/>
          <p:nvPr/>
        </p:nvSpPr>
        <p:spPr>
          <a:xfrm>
            <a:off x="0" y="1828800"/>
            <a:ext cx="8915400" cy="2554545"/>
          </a:xfrm>
          <a:prstGeom prst="rect">
            <a:avLst/>
          </a:prstGeom>
        </p:spPr>
        <p:txBody>
          <a:bodyPr wrap="square">
            <a:spAutoFit/>
          </a:bodyPr>
          <a:lstStyle/>
          <a:p>
            <a:r>
              <a:rPr lang="en-US" sz="3200" dirty="0" smtClean="0">
                <a:latin typeface="Times New Roman" pitchFamily="18" charset="0"/>
                <a:cs typeface="Times New Roman" pitchFamily="18" charset="0"/>
              </a:rPr>
              <a:t>Given, u = 24 cm</a:t>
            </a:r>
          </a:p>
          <a:p>
            <a:r>
              <a:rPr lang="en-US" sz="3200" dirty="0" smtClean="0">
                <a:latin typeface="Times New Roman" pitchFamily="18" charset="0"/>
                <a:cs typeface="Times New Roman" pitchFamily="18" charset="0"/>
              </a:rPr>
              <a:t>	   v = 30 cm</a:t>
            </a:r>
          </a:p>
          <a:p>
            <a:r>
              <a:rPr lang="en-US" sz="3200" dirty="0" smtClean="0">
                <a:latin typeface="Times New Roman" pitchFamily="18" charset="0"/>
                <a:cs typeface="Times New Roman" pitchFamily="18" charset="0"/>
              </a:rPr>
              <a:t>	    r</a:t>
            </a:r>
            <a:r>
              <a:rPr lang="en-US" sz="3200" baseline="-25000" dirty="0" smtClean="0">
                <a:latin typeface="Times New Roman" pitchFamily="18" charset="0"/>
                <a:cs typeface="Times New Roman" pitchFamily="18" charset="0"/>
              </a:rPr>
              <a:t>1</a:t>
            </a:r>
            <a:r>
              <a:rPr lang="en-US" sz="3200" dirty="0" smtClean="0">
                <a:latin typeface="Times New Roman" pitchFamily="18" charset="0"/>
                <a:cs typeface="Times New Roman" pitchFamily="18" charset="0"/>
              </a:rPr>
              <a:t> = 16 cm</a:t>
            </a:r>
          </a:p>
          <a:p>
            <a:r>
              <a:rPr lang="en-US" sz="3200" baseline="-250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r</a:t>
            </a:r>
            <a:r>
              <a:rPr lang="en-US" sz="3200" baseline="-25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 = -20 cm</a:t>
            </a:r>
          </a:p>
          <a:p>
            <a:r>
              <a:rPr lang="en-US" sz="3200" dirty="0" smtClean="0">
                <a:latin typeface="Times New Roman" pitchFamily="18" charset="0"/>
                <a:cs typeface="Times New Roman" pitchFamily="18" charset="0"/>
              </a:rPr>
              <a:t>                 = ?</a:t>
            </a:r>
            <a:r>
              <a:rPr lang="en-US" sz="3200" baseline="-250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endParaRPr lang="en-US" sz="3200" baseline="-25000" dirty="0">
              <a:latin typeface="Times New Roman" pitchFamily="18" charset="0"/>
              <a:cs typeface="Times New Roman" pitchFamily="18" charset="0"/>
            </a:endParaRPr>
          </a:p>
        </p:txBody>
      </p:sp>
      <p:graphicFrame>
        <p:nvGraphicFramePr>
          <p:cNvPr id="16" name="Object 15"/>
          <p:cNvGraphicFramePr>
            <a:graphicFrameLocks noChangeAspect="1"/>
          </p:cNvGraphicFramePr>
          <p:nvPr/>
        </p:nvGraphicFramePr>
        <p:xfrm>
          <a:off x="1371600" y="3886200"/>
          <a:ext cx="567612" cy="463550"/>
        </p:xfrm>
        <a:graphic>
          <a:graphicData uri="http://schemas.openxmlformats.org/presentationml/2006/ole">
            <p:oleObj spid="_x0000_s15361" name="Equation" r:id="rId5" imgW="152280" imgH="164880" progId="Equation.3">
              <p:embed/>
            </p:oleObj>
          </a:graphicData>
        </a:graphic>
      </p:graphicFrame>
      <p:sp>
        <p:nvSpPr>
          <p:cNvPr id="17" name="Rectangle 16"/>
          <p:cNvSpPr/>
          <p:nvPr/>
        </p:nvSpPr>
        <p:spPr>
          <a:xfrm>
            <a:off x="0" y="4343400"/>
            <a:ext cx="8915400" cy="1077218"/>
          </a:xfrm>
          <a:prstGeom prst="rect">
            <a:avLst/>
          </a:prstGeom>
        </p:spPr>
        <p:txBody>
          <a:bodyPr wrap="square">
            <a:spAutoFit/>
          </a:bodyPr>
          <a:lstStyle/>
          <a:p>
            <a:r>
              <a:rPr lang="en-US" sz="3200" dirty="0" smtClean="0">
                <a:latin typeface="Times New Roman" pitchFamily="18" charset="0"/>
                <a:cs typeface="Times New Roman" pitchFamily="18" charset="0"/>
              </a:rPr>
              <a:t>We know,</a:t>
            </a:r>
          </a:p>
          <a:p>
            <a:endParaRPr lang="en-US" sz="3200" dirty="0">
              <a:latin typeface="Times New Roman" pitchFamily="18" charset="0"/>
              <a:cs typeface="Times New Roman" pitchFamily="18" charset="0"/>
            </a:endParaRPr>
          </a:p>
        </p:txBody>
      </p:sp>
      <p:graphicFrame>
        <p:nvGraphicFramePr>
          <p:cNvPr id="15362" name="Object 2"/>
          <p:cNvGraphicFramePr>
            <a:graphicFrameLocks noChangeAspect="1"/>
          </p:cNvGraphicFramePr>
          <p:nvPr/>
        </p:nvGraphicFramePr>
        <p:xfrm>
          <a:off x="914400" y="4953000"/>
          <a:ext cx="5351463" cy="1211262"/>
        </p:xfrm>
        <a:graphic>
          <a:graphicData uri="http://schemas.openxmlformats.org/presentationml/2006/ole">
            <p:oleObj spid="_x0000_s15362" name="Equation" r:id="rId6" imgW="1434960" imgH="431640" progId="Equation.3">
              <p:embed/>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lide(fromBottom)">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slide(fromBottom)">
                                      <p:cBhvr>
                                        <p:cTn id="12" dur="500"/>
                                        <p:tgtEl>
                                          <p:spTgt spid="15"/>
                                        </p:tgtEl>
                                      </p:cBhvr>
                                    </p:animEffect>
                                  </p:childTnLst>
                                </p:cTn>
                              </p:par>
                              <p:par>
                                <p:cTn id="13" presetID="12"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slide(fromBottom)">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slide(fromBottom)">
                                      <p:cBhvr>
                                        <p:cTn id="20" dur="500"/>
                                        <p:tgtEl>
                                          <p:spTgt spid="17"/>
                                        </p:tgtEl>
                                      </p:cBhvr>
                                    </p:animEffect>
                                  </p:childTnLst>
                                </p:cTn>
                              </p:par>
                              <p:par>
                                <p:cTn id="21" presetID="12" presetClass="entr" presetSubtype="4" fill="hold" nodeType="withEffect">
                                  <p:stCondLst>
                                    <p:cond delay="0"/>
                                  </p:stCondLst>
                                  <p:childTnLst>
                                    <p:set>
                                      <p:cBhvr>
                                        <p:cTn id="22" dur="1" fill="hold">
                                          <p:stCondLst>
                                            <p:cond delay="0"/>
                                          </p:stCondLst>
                                        </p:cTn>
                                        <p:tgtEl>
                                          <p:spTgt spid="15362"/>
                                        </p:tgtEl>
                                        <p:attrNameLst>
                                          <p:attrName>style.visibility</p:attrName>
                                        </p:attrNameLst>
                                      </p:cBhvr>
                                      <p:to>
                                        <p:strVal val="visible"/>
                                      </p:to>
                                    </p:set>
                                    <p:animEffect transition="in" filter="slide(fromBottom)">
                                      <p:cBhvr>
                                        <p:cTn id="23"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9" name="Rectangle 8"/>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graphicFrame>
        <p:nvGraphicFramePr>
          <p:cNvPr id="13313" name="Object 1"/>
          <p:cNvGraphicFramePr>
            <a:graphicFrameLocks noChangeAspect="1"/>
          </p:cNvGraphicFramePr>
          <p:nvPr/>
        </p:nvGraphicFramePr>
        <p:xfrm>
          <a:off x="41275" y="1425575"/>
          <a:ext cx="6724650" cy="1103313"/>
        </p:xfrm>
        <a:graphic>
          <a:graphicData uri="http://schemas.openxmlformats.org/presentationml/2006/ole">
            <p:oleObj spid="_x0000_s13313" name="Equation" r:id="rId4" imgW="1803240" imgH="393480" progId="Equation.3">
              <p:embed/>
            </p:oleObj>
          </a:graphicData>
        </a:graphic>
      </p:graphicFrame>
      <p:graphicFrame>
        <p:nvGraphicFramePr>
          <p:cNvPr id="13314" name="Object 2"/>
          <p:cNvGraphicFramePr>
            <a:graphicFrameLocks noChangeAspect="1"/>
          </p:cNvGraphicFramePr>
          <p:nvPr/>
        </p:nvGraphicFramePr>
        <p:xfrm>
          <a:off x="762000" y="2743200"/>
          <a:ext cx="5494337" cy="569913"/>
        </p:xfrm>
        <a:graphic>
          <a:graphicData uri="http://schemas.openxmlformats.org/presentationml/2006/ole">
            <p:oleObj spid="_x0000_s13314" name="Equation" r:id="rId5" imgW="1473120" imgH="203040" progId="Equation.3">
              <p:embed/>
            </p:oleObj>
          </a:graphicData>
        </a:graphic>
      </p:graphicFrame>
      <p:graphicFrame>
        <p:nvGraphicFramePr>
          <p:cNvPr id="13315" name="Object 3"/>
          <p:cNvGraphicFramePr>
            <a:graphicFrameLocks noChangeAspect="1"/>
          </p:cNvGraphicFramePr>
          <p:nvPr/>
        </p:nvGraphicFramePr>
        <p:xfrm>
          <a:off x="534988" y="3352800"/>
          <a:ext cx="3884612" cy="1104900"/>
        </p:xfrm>
        <a:graphic>
          <a:graphicData uri="http://schemas.openxmlformats.org/presentationml/2006/ole">
            <p:oleObj spid="_x0000_s13315" name="Equation" r:id="rId6" imgW="1041120" imgH="393480" progId="Equation.3">
              <p:embed/>
            </p:oleObj>
          </a:graphicData>
        </a:graphic>
      </p:graphicFrame>
      <p:graphicFrame>
        <p:nvGraphicFramePr>
          <p:cNvPr id="13316" name="Object 4"/>
          <p:cNvGraphicFramePr>
            <a:graphicFrameLocks noChangeAspect="1"/>
          </p:cNvGraphicFramePr>
          <p:nvPr/>
        </p:nvGraphicFramePr>
        <p:xfrm>
          <a:off x="941388" y="4838700"/>
          <a:ext cx="3221037" cy="571500"/>
        </p:xfrm>
        <a:graphic>
          <a:graphicData uri="http://schemas.openxmlformats.org/presentationml/2006/ole">
            <p:oleObj spid="_x0000_s13316" name="Equation" r:id="rId7" imgW="863280" imgH="203040" progId="Equation.3">
              <p:embed/>
            </p:oleObj>
          </a:graphicData>
        </a:graphic>
      </p:graphicFrame>
      <p:graphicFrame>
        <p:nvGraphicFramePr>
          <p:cNvPr id="13317" name="Object 5"/>
          <p:cNvGraphicFramePr>
            <a:graphicFrameLocks noChangeAspect="1"/>
          </p:cNvGraphicFramePr>
          <p:nvPr/>
        </p:nvGraphicFramePr>
        <p:xfrm>
          <a:off x="1735138" y="5562600"/>
          <a:ext cx="2084387" cy="571500"/>
        </p:xfrm>
        <a:graphic>
          <a:graphicData uri="http://schemas.openxmlformats.org/presentationml/2006/ole">
            <p:oleObj spid="_x0000_s13317" name="Equation" r:id="rId8" imgW="558720" imgH="203040" progId="Equation.3">
              <p:embed/>
            </p:oleObj>
          </a:graphicData>
        </a:graphic>
      </p:graphicFrame>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3313"/>
                                        </p:tgtEl>
                                        <p:attrNameLst>
                                          <p:attrName>style.visibility</p:attrName>
                                        </p:attrNameLst>
                                      </p:cBhvr>
                                      <p:to>
                                        <p:strVal val="visible"/>
                                      </p:to>
                                    </p:set>
                                    <p:animEffect transition="in" filter="slide(fromBottom)">
                                      <p:cBhvr>
                                        <p:cTn id="7" dur="500"/>
                                        <p:tgtEl>
                                          <p:spTgt spid="133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slide(fromBottom)">
                                      <p:cBhvr>
                                        <p:cTn id="12" dur="500"/>
                                        <p:tgtEl>
                                          <p:spTgt spid="1331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3315"/>
                                        </p:tgtEl>
                                        <p:attrNameLst>
                                          <p:attrName>style.visibility</p:attrName>
                                        </p:attrNameLst>
                                      </p:cBhvr>
                                      <p:to>
                                        <p:strVal val="visible"/>
                                      </p:to>
                                    </p:set>
                                    <p:animEffect transition="in" filter="slide(fromBottom)">
                                      <p:cBhvr>
                                        <p:cTn id="17" dur="500"/>
                                        <p:tgtEl>
                                          <p:spTgt spid="13315"/>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3316"/>
                                        </p:tgtEl>
                                        <p:attrNameLst>
                                          <p:attrName>style.visibility</p:attrName>
                                        </p:attrNameLst>
                                      </p:cBhvr>
                                      <p:to>
                                        <p:strVal val="visible"/>
                                      </p:to>
                                    </p:set>
                                    <p:animEffect transition="in" filter="slide(fromBottom)">
                                      <p:cBhvr>
                                        <p:cTn id="22" dur="500"/>
                                        <p:tgtEl>
                                          <p:spTgt spid="13316"/>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13317"/>
                                        </p:tgtEl>
                                        <p:attrNameLst>
                                          <p:attrName>style.visibility</p:attrName>
                                        </p:attrNameLst>
                                      </p:cBhvr>
                                      <p:to>
                                        <p:strVal val="visible"/>
                                      </p:to>
                                    </p:set>
                                    <p:animEffect transition="in" filter="slide(fromBottom)">
                                      <p:cBhvr>
                                        <p:cTn id="27" dur="5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457200"/>
            <a:ext cx="84138" cy="190500"/>
          </a:xfrm>
          <a:prstGeom prst="rect">
            <a:avLst/>
          </a:prstGeom>
          <a:noFill/>
        </p:spPr>
      </p:pic>
      <p:graphicFrame>
        <p:nvGraphicFramePr>
          <p:cNvPr id="12" name="Object 11"/>
          <p:cNvGraphicFramePr>
            <a:graphicFrameLocks noChangeAspect="1"/>
          </p:cNvGraphicFramePr>
          <p:nvPr/>
        </p:nvGraphicFramePr>
        <p:xfrm>
          <a:off x="6400800" y="3962400"/>
          <a:ext cx="914400" cy="215900"/>
        </p:xfrm>
        <a:graphic>
          <a:graphicData uri="http://schemas.openxmlformats.org/presentationml/2006/ole">
            <p:oleObj spid="_x0000_s12289" name="Equation" r:id="rId4" imgW="914400" imgH="215640" progId="Equation.3">
              <p:embed/>
            </p:oleObj>
          </a:graphicData>
        </a:graphic>
      </p:graphicFrame>
      <p:sp>
        <p:nvSpPr>
          <p:cNvPr id="11" name="Rectangle 10"/>
          <p:cNvSpPr/>
          <p:nvPr/>
        </p:nvSpPr>
        <p:spPr>
          <a:xfrm>
            <a:off x="0" y="1371600"/>
            <a:ext cx="8915400" cy="1077218"/>
          </a:xfrm>
          <a:prstGeom prst="rect">
            <a:avLst/>
          </a:prstGeom>
          <a:solidFill>
            <a:srgbClr val="002CB8"/>
          </a:solidFill>
        </p:spPr>
        <p:txBody>
          <a:bodyPr wrap="square">
            <a:spAutoFit/>
          </a:bodyPr>
          <a:lstStyle/>
          <a:p>
            <a:r>
              <a:rPr lang="en-US" sz="3200" dirty="0" smtClean="0">
                <a:solidFill>
                  <a:schemeClr val="bg1"/>
                </a:solidFill>
                <a:latin typeface="Times New Roman" pitchFamily="18" charset="0"/>
                <a:cs typeface="Times New Roman" pitchFamily="18" charset="0"/>
              </a:rPr>
              <a:t>2. If the lens is immersed in a liquid of refractive index 1.35, then find the focal length of the lens.</a:t>
            </a:r>
            <a:endParaRPr lang="en-US" sz="3200" dirty="0">
              <a:solidFill>
                <a:schemeClr val="bg1"/>
              </a:solidFill>
              <a:latin typeface="Times New Roman" pitchFamily="18" charset="0"/>
              <a:cs typeface="Times New Roman" pitchFamily="18" charset="0"/>
            </a:endParaRPr>
          </a:p>
        </p:txBody>
      </p:sp>
      <p:sp>
        <p:nvSpPr>
          <p:cNvPr id="14" name="Rectangle 13"/>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16" name="Rectangle 15"/>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sp>
        <p:nvSpPr>
          <p:cNvPr id="8" name="Rectangle 7"/>
          <p:cNvSpPr/>
          <p:nvPr/>
        </p:nvSpPr>
        <p:spPr>
          <a:xfrm>
            <a:off x="0" y="2713672"/>
            <a:ext cx="8915400" cy="1200329"/>
          </a:xfrm>
          <a:prstGeom prst="rect">
            <a:avLst/>
          </a:prstGeom>
        </p:spPr>
        <p:txBody>
          <a:bodyPr wrap="square">
            <a:spAutoFit/>
          </a:bodyPr>
          <a:lstStyle/>
          <a:p>
            <a:r>
              <a:rPr lang="en-US" sz="2400" dirty="0" smtClean="0">
                <a:latin typeface="Times New Roman" pitchFamily="18" charset="0"/>
                <a:cs typeface="Times New Roman" pitchFamily="18" charset="0"/>
              </a:rPr>
              <a:t>In case of air, Given, u = 24 cm</a:t>
            </a:r>
          </a:p>
          <a:p>
            <a:r>
              <a:rPr lang="en-US" sz="2400" dirty="0" smtClean="0">
                <a:latin typeface="Times New Roman" pitchFamily="18" charset="0"/>
                <a:cs typeface="Times New Roman" pitchFamily="18" charset="0"/>
              </a:rPr>
              <a:t>	  		 v = 30 cm</a:t>
            </a:r>
          </a:p>
          <a:p>
            <a:r>
              <a:rPr lang="en-US" sz="2400" dirty="0" smtClean="0">
                <a:latin typeface="Times New Roman" pitchFamily="18" charset="0"/>
                <a:cs typeface="Times New Roman" pitchFamily="18" charset="0"/>
              </a:rPr>
              <a:t>	 		f </a:t>
            </a:r>
            <a:r>
              <a:rPr lang="en-US" sz="2400" baseline="-25000"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baseline="-25000" dirty="0">
              <a:latin typeface="Times New Roman" pitchFamily="18" charset="0"/>
              <a:cs typeface="Times New Roman" pitchFamily="18" charset="0"/>
            </a:endParaRPr>
          </a:p>
        </p:txBody>
      </p:sp>
      <p:sp>
        <p:nvSpPr>
          <p:cNvPr id="9" name="Rectangle 8"/>
          <p:cNvSpPr/>
          <p:nvPr/>
        </p:nvSpPr>
        <p:spPr>
          <a:xfrm>
            <a:off x="0" y="3886200"/>
            <a:ext cx="8915400" cy="461665"/>
          </a:xfrm>
          <a:prstGeom prst="rect">
            <a:avLst/>
          </a:prstGeom>
        </p:spPr>
        <p:txBody>
          <a:bodyPr wrap="square">
            <a:spAutoFit/>
          </a:bodyPr>
          <a:lstStyle/>
          <a:p>
            <a:r>
              <a:rPr lang="en-US" sz="2400" dirty="0" smtClean="0">
                <a:latin typeface="Times New Roman" pitchFamily="18" charset="0"/>
                <a:cs typeface="Times New Roman" pitchFamily="18" charset="0"/>
              </a:rPr>
              <a:t>We know,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baseline="-25000" dirty="0">
              <a:latin typeface="Times New Roman" pitchFamily="18" charset="0"/>
              <a:cs typeface="Times New Roman" pitchFamily="18" charset="0"/>
            </a:endParaRPr>
          </a:p>
        </p:txBody>
      </p:sp>
      <p:graphicFrame>
        <p:nvGraphicFramePr>
          <p:cNvPr id="12290" name="Object 2"/>
          <p:cNvGraphicFramePr>
            <a:graphicFrameLocks noChangeAspect="1"/>
          </p:cNvGraphicFramePr>
          <p:nvPr/>
        </p:nvGraphicFramePr>
        <p:xfrm>
          <a:off x="1447801" y="4114800"/>
          <a:ext cx="1904999" cy="869847"/>
        </p:xfrm>
        <a:graphic>
          <a:graphicData uri="http://schemas.openxmlformats.org/presentationml/2006/ole">
            <p:oleObj spid="_x0000_s12290" name="Equation" r:id="rId5" imgW="711000" imgH="431640" progId="Equation.3">
              <p:embed/>
            </p:oleObj>
          </a:graphicData>
        </a:graphic>
      </p:graphicFrame>
      <p:graphicFrame>
        <p:nvGraphicFramePr>
          <p:cNvPr id="12291" name="Object 3"/>
          <p:cNvGraphicFramePr>
            <a:graphicFrameLocks noChangeAspect="1"/>
          </p:cNvGraphicFramePr>
          <p:nvPr/>
        </p:nvGraphicFramePr>
        <p:xfrm>
          <a:off x="1243013" y="5105400"/>
          <a:ext cx="2314575" cy="869950"/>
        </p:xfrm>
        <a:graphic>
          <a:graphicData uri="http://schemas.openxmlformats.org/presentationml/2006/ole">
            <p:oleObj spid="_x0000_s12291" name="Equation" r:id="rId6" imgW="863280" imgH="431640" progId="Equation.3">
              <p:embed/>
            </p:oleObj>
          </a:graphicData>
        </a:graphic>
      </p:graphicFrame>
      <p:graphicFrame>
        <p:nvGraphicFramePr>
          <p:cNvPr id="12292" name="Object 4"/>
          <p:cNvGraphicFramePr>
            <a:graphicFrameLocks noChangeAspect="1"/>
          </p:cNvGraphicFramePr>
          <p:nvPr/>
        </p:nvGraphicFramePr>
        <p:xfrm>
          <a:off x="4927600" y="3962400"/>
          <a:ext cx="1906588" cy="869950"/>
        </p:xfrm>
        <a:graphic>
          <a:graphicData uri="http://schemas.openxmlformats.org/presentationml/2006/ole">
            <p:oleObj spid="_x0000_s12292" name="Equation" r:id="rId7" imgW="711000" imgH="431640" progId="Equation.3">
              <p:embed/>
            </p:oleObj>
          </a:graphicData>
        </a:graphic>
      </p:graphicFrame>
      <p:graphicFrame>
        <p:nvGraphicFramePr>
          <p:cNvPr id="12293" name="Object 5"/>
          <p:cNvGraphicFramePr>
            <a:graphicFrameLocks noChangeAspect="1"/>
          </p:cNvGraphicFramePr>
          <p:nvPr/>
        </p:nvGraphicFramePr>
        <p:xfrm>
          <a:off x="4765675" y="4929188"/>
          <a:ext cx="2281238" cy="460375"/>
        </p:xfrm>
        <a:graphic>
          <a:graphicData uri="http://schemas.openxmlformats.org/presentationml/2006/ole">
            <p:oleObj spid="_x0000_s12293" name="Equation" r:id="rId8" imgW="85068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lide(fromBottom)">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lide(fromBottom)">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lide(fromBottom)">
                                      <p:cBhvr>
                                        <p:cTn id="17" dur="500"/>
                                        <p:tgtEl>
                                          <p:spTgt spid="9"/>
                                        </p:tgtEl>
                                      </p:cBhvr>
                                    </p:animEffect>
                                  </p:childTnLst>
                                </p:cTn>
                              </p:par>
                              <p:par>
                                <p:cTn id="18" presetID="12" presetClass="entr" presetSubtype="4" fill="hold" nodeType="withEffect">
                                  <p:stCondLst>
                                    <p:cond delay="0"/>
                                  </p:stCondLst>
                                  <p:childTnLst>
                                    <p:set>
                                      <p:cBhvr>
                                        <p:cTn id="19" dur="1" fill="hold">
                                          <p:stCondLst>
                                            <p:cond delay="0"/>
                                          </p:stCondLst>
                                        </p:cTn>
                                        <p:tgtEl>
                                          <p:spTgt spid="12290"/>
                                        </p:tgtEl>
                                        <p:attrNameLst>
                                          <p:attrName>style.visibility</p:attrName>
                                        </p:attrNameLst>
                                      </p:cBhvr>
                                      <p:to>
                                        <p:strVal val="visible"/>
                                      </p:to>
                                    </p:set>
                                    <p:animEffect transition="in" filter="slide(fromBottom)">
                                      <p:cBhvr>
                                        <p:cTn id="20" dur="500"/>
                                        <p:tgtEl>
                                          <p:spTgt spid="12290"/>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2291"/>
                                        </p:tgtEl>
                                        <p:attrNameLst>
                                          <p:attrName>style.visibility</p:attrName>
                                        </p:attrNameLst>
                                      </p:cBhvr>
                                      <p:to>
                                        <p:strVal val="visible"/>
                                      </p:to>
                                    </p:set>
                                    <p:animEffect transition="in" filter="slide(fromBottom)">
                                      <p:cBhvr>
                                        <p:cTn id="25" dur="500"/>
                                        <p:tgtEl>
                                          <p:spTgt spid="12291"/>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12292"/>
                                        </p:tgtEl>
                                        <p:attrNameLst>
                                          <p:attrName>style.visibility</p:attrName>
                                        </p:attrNameLst>
                                      </p:cBhvr>
                                      <p:to>
                                        <p:strVal val="visible"/>
                                      </p:to>
                                    </p:set>
                                    <p:animEffect transition="in" filter="slide(fromBottom)">
                                      <p:cBhvr>
                                        <p:cTn id="30" dur="500"/>
                                        <p:tgtEl>
                                          <p:spTgt spid="12292"/>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12293"/>
                                        </p:tgtEl>
                                        <p:attrNameLst>
                                          <p:attrName>style.visibility</p:attrName>
                                        </p:attrNameLst>
                                      </p:cBhvr>
                                      <p:to>
                                        <p:strVal val="visible"/>
                                      </p:to>
                                    </p:set>
                                    <p:animEffect transition="in" filter="slide(fromBottom)">
                                      <p:cBhvr>
                                        <p:cTn id="35"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9"/>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sp>
        <p:nvSpPr>
          <p:cNvPr id="12" name="Rectangle 11"/>
          <p:cNvSpPr/>
          <p:nvPr/>
        </p:nvSpPr>
        <p:spPr>
          <a:xfrm>
            <a:off x="0" y="1138535"/>
            <a:ext cx="8915400" cy="461665"/>
          </a:xfrm>
          <a:prstGeom prst="rect">
            <a:avLst/>
          </a:prstGeom>
        </p:spPr>
        <p:txBody>
          <a:bodyPr wrap="square">
            <a:spAutoFit/>
          </a:bodyPr>
          <a:lstStyle/>
          <a:p>
            <a:r>
              <a:rPr lang="en-US" sz="2400" baseline="-25000" dirty="0" smtClean="0">
                <a:latin typeface="Times New Roman" pitchFamily="18" charset="0"/>
                <a:cs typeface="Times New Roman" pitchFamily="18" charset="0"/>
              </a:rPr>
              <a:t>Again,	 </a:t>
            </a:r>
            <a:r>
              <a:rPr lang="en-US" sz="2400" dirty="0" smtClean="0">
                <a:latin typeface="Times New Roman" pitchFamily="18" charset="0"/>
                <a:cs typeface="Times New Roman" pitchFamily="18" charset="0"/>
              </a:rPr>
              <a:t>    </a:t>
            </a:r>
            <a:endParaRPr lang="en-US" sz="2400" baseline="-25000" dirty="0">
              <a:latin typeface="Times New Roman" pitchFamily="18" charset="0"/>
              <a:cs typeface="Times New Roman" pitchFamily="18" charset="0"/>
            </a:endParaRPr>
          </a:p>
        </p:txBody>
      </p:sp>
      <p:graphicFrame>
        <p:nvGraphicFramePr>
          <p:cNvPr id="41985" name="Object 1"/>
          <p:cNvGraphicFramePr>
            <a:graphicFrameLocks noChangeAspect="1"/>
          </p:cNvGraphicFramePr>
          <p:nvPr/>
        </p:nvGraphicFramePr>
        <p:xfrm>
          <a:off x="304800" y="1524000"/>
          <a:ext cx="7105650" cy="1211263"/>
        </p:xfrm>
        <a:graphic>
          <a:graphicData uri="http://schemas.openxmlformats.org/presentationml/2006/ole">
            <p:oleObj spid="_x0000_s41985" name="Equation" r:id="rId3" imgW="1904760" imgH="431640" progId="Equation.3">
              <p:embed/>
            </p:oleObj>
          </a:graphicData>
        </a:graphic>
      </p:graphicFrame>
      <p:sp>
        <p:nvSpPr>
          <p:cNvPr id="6" name="Rectangle 5"/>
          <p:cNvSpPr/>
          <p:nvPr/>
        </p:nvSpPr>
        <p:spPr>
          <a:xfrm>
            <a:off x="0" y="2514600"/>
            <a:ext cx="8915400" cy="461665"/>
          </a:xfrm>
          <a:prstGeom prst="rect">
            <a:avLst/>
          </a:prstGeom>
        </p:spPr>
        <p:txBody>
          <a:bodyPr wrap="square">
            <a:spAutoFit/>
          </a:bodyPr>
          <a:lstStyle/>
          <a:p>
            <a:r>
              <a:rPr lang="en-US" sz="2400" dirty="0" smtClean="0">
                <a:latin typeface="Times New Roman" pitchFamily="18" charset="0"/>
                <a:cs typeface="Times New Roman" pitchFamily="18" charset="0"/>
              </a:rPr>
              <a:t>In case of liquid,  </a:t>
            </a:r>
            <a:endParaRPr lang="en-US" sz="2400" baseline="-25000" dirty="0">
              <a:latin typeface="Times New Roman" pitchFamily="18" charset="0"/>
              <a:cs typeface="Times New Roman" pitchFamily="18" charset="0"/>
            </a:endParaRPr>
          </a:p>
        </p:txBody>
      </p:sp>
      <p:graphicFrame>
        <p:nvGraphicFramePr>
          <p:cNvPr id="41986" name="Object 2"/>
          <p:cNvGraphicFramePr>
            <a:graphicFrameLocks noChangeAspect="1"/>
          </p:cNvGraphicFramePr>
          <p:nvPr/>
        </p:nvGraphicFramePr>
        <p:xfrm>
          <a:off x="461963" y="3028950"/>
          <a:ext cx="7958137" cy="1211263"/>
        </p:xfrm>
        <a:graphic>
          <a:graphicData uri="http://schemas.openxmlformats.org/presentationml/2006/ole">
            <p:oleObj spid="_x0000_s41986" name="Equation" r:id="rId4" imgW="2133360" imgH="431640" progId="Equation.3">
              <p:embed/>
            </p:oleObj>
          </a:graphicData>
        </a:graphic>
      </p:graphicFrame>
      <p:sp>
        <p:nvSpPr>
          <p:cNvPr id="9" name="Rectangle 8"/>
          <p:cNvSpPr/>
          <p:nvPr/>
        </p:nvSpPr>
        <p:spPr>
          <a:xfrm>
            <a:off x="0" y="4415135"/>
            <a:ext cx="8915400" cy="461665"/>
          </a:xfrm>
          <a:prstGeom prst="rect">
            <a:avLst/>
          </a:prstGeom>
        </p:spPr>
        <p:txBody>
          <a:bodyPr wrap="square">
            <a:spAutoFit/>
          </a:bodyPr>
          <a:lstStyle/>
          <a:p>
            <a:r>
              <a:rPr lang="en-US" sz="2400" dirty="0" smtClean="0">
                <a:latin typeface="Times New Roman" pitchFamily="18" charset="0"/>
                <a:cs typeface="Times New Roman" pitchFamily="18" charset="0"/>
              </a:rPr>
              <a:t>From </a:t>
            </a:r>
            <a:endParaRPr lang="en-US" sz="2400" baseline="-25000" dirty="0">
              <a:latin typeface="Times New Roman" pitchFamily="18" charset="0"/>
              <a:cs typeface="Times New Roman" pitchFamily="18" charset="0"/>
            </a:endParaRPr>
          </a:p>
        </p:txBody>
      </p:sp>
      <p:graphicFrame>
        <p:nvGraphicFramePr>
          <p:cNvPr id="41987" name="Object 3"/>
          <p:cNvGraphicFramePr>
            <a:graphicFrameLocks noChangeAspect="1"/>
          </p:cNvGraphicFramePr>
          <p:nvPr/>
        </p:nvGraphicFramePr>
        <p:xfrm>
          <a:off x="990600" y="4495800"/>
          <a:ext cx="850900" cy="331787"/>
        </p:xfrm>
        <a:graphic>
          <a:graphicData uri="http://schemas.openxmlformats.org/presentationml/2006/ole">
            <p:oleObj spid="_x0000_s41987" name="Equation" r:id="rId5" imgW="317160" imgH="164880" progId="Equation.3">
              <p:embed/>
            </p:oleObj>
          </a:graphicData>
        </a:graphic>
      </p:graphicFrame>
      <p:graphicFrame>
        <p:nvGraphicFramePr>
          <p:cNvPr id="41988" name="Object 4"/>
          <p:cNvGraphicFramePr>
            <a:graphicFrameLocks noChangeAspect="1"/>
          </p:cNvGraphicFramePr>
          <p:nvPr/>
        </p:nvGraphicFramePr>
        <p:xfrm>
          <a:off x="3449638" y="4572000"/>
          <a:ext cx="2597150" cy="2049463"/>
        </p:xfrm>
        <a:graphic>
          <a:graphicData uri="http://schemas.openxmlformats.org/presentationml/2006/ole">
            <p:oleObj spid="_x0000_s41988" name="Equation" r:id="rId6" imgW="774360" imgH="81252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Bottom)">
                                      <p:cBhvr>
                                        <p:cTn id="7" dur="500"/>
                                        <p:tgtEl>
                                          <p:spTgt spid="12"/>
                                        </p:tgtEl>
                                      </p:cBhvr>
                                    </p:animEffect>
                                  </p:childTnLst>
                                </p:cTn>
                              </p:par>
                              <p:par>
                                <p:cTn id="8" presetID="12" presetClass="entr" presetSubtype="4" fill="hold" nodeType="withEffect">
                                  <p:stCondLst>
                                    <p:cond delay="0"/>
                                  </p:stCondLst>
                                  <p:childTnLst>
                                    <p:set>
                                      <p:cBhvr>
                                        <p:cTn id="9" dur="1" fill="hold">
                                          <p:stCondLst>
                                            <p:cond delay="0"/>
                                          </p:stCondLst>
                                        </p:cTn>
                                        <p:tgtEl>
                                          <p:spTgt spid="41985"/>
                                        </p:tgtEl>
                                        <p:attrNameLst>
                                          <p:attrName>style.visibility</p:attrName>
                                        </p:attrNameLst>
                                      </p:cBhvr>
                                      <p:to>
                                        <p:strVal val="visible"/>
                                      </p:to>
                                    </p:set>
                                    <p:animEffect transition="in" filter="slide(fromBottom)">
                                      <p:cBhvr>
                                        <p:cTn id="10" dur="500"/>
                                        <p:tgtEl>
                                          <p:spTgt spid="41985"/>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lide(fromBottom)">
                                      <p:cBhvr>
                                        <p:cTn id="15" dur="500"/>
                                        <p:tgtEl>
                                          <p:spTgt spid="6"/>
                                        </p:tgtEl>
                                      </p:cBhvr>
                                    </p:animEffect>
                                  </p:childTnLst>
                                </p:cTn>
                              </p:par>
                              <p:par>
                                <p:cTn id="16" presetID="12" presetClass="entr" presetSubtype="4" fill="hold" nodeType="withEffect">
                                  <p:stCondLst>
                                    <p:cond delay="0"/>
                                  </p:stCondLst>
                                  <p:childTnLst>
                                    <p:set>
                                      <p:cBhvr>
                                        <p:cTn id="17" dur="1" fill="hold">
                                          <p:stCondLst>
                                            <p:cond delay="0"/>
                                          </p:stCondLst>
                                        </p:cTn>
                                        <p:tgtEl>
                                          <p:spTgt spid="41986"/>
                                        </p:tgtEl>
                                        <p:attrNameLst>
                                          <p:attrName>style.visibility</p:attrName>
                                        </p:attrNameLst>
                                      </p:cBhvr>
                                      <p:to>
                                        <p:strVal val="visible"/>
                                      </p:to>
                                    </p:set>
                                    <p:animEffect transition="in" filter="slide(fromBottom)">
                                      <p:cBhvr>
                                        <p:cTn id="18" dur="500"/>
                                        <p:tgtEl>
                                          <p:spTgt spid="41986"/>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41987"/>
                                        </p:tgtEl>
                                        <p:attrNameLst>
                                          <p:attrName>style.visibility</p:attrName>
                                        </p:attrNameLst>
                                      </p:cBhvr>
                                      <p:to>
                                        <p:strVal val="visible"/>
                                      </p:to>
                                    </p:set>
                                    <p:animEffect transition="in" filter="slide(fromBottom)">
                                      <p:cBhvr>
                                        <p:cTn id="23" dur="500"/>
                                        <p:tgtEl>
                                          <p:spTgt spid="41987"/>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slide(fromBottom)">
                                      <p:cBhvr>
                                        <p:cTn id="26" dur="500"/>
                                        <p:tgtEl>
                                          <p:spTgt spid="9"/>
                                        </p:tgtEl>
                                      </p:cBhvr>
                                    </p:animEffect>
                                  </p:childTnLst>
                                </p:cTn>
                              </p:par>
                              <p:par>
                                <p:cTn id="27" presetID="12" presetClass="entr" presetSubtype="4" fill="hold" nodeType="withEffect">
                                  <p:stCondLst>
                                    <p:cond delay="0"/>
                                  </p:stCondLst>
                                  <p:childTnLst>
                                    <p:set>
                                      <p:cBhvr>
                                        <p:cTn id="28" dur="1" fill="hold">
                                          <p:stCondLst>
                                            <p:cond delay="0"/>
                                          </p:stCondLst>
                                        </p:cTn>
                                        <p:tgtEl>
                                          <p:spTgt spid="41988"/>
                                        </p:tgtEl>
                                        <p:attrNameLst>
                                          <p:attrName>style.visibility</p:attrName>
                                        </p:attrNameLst>
                                      </p:cBhvr>
                                      <p:to>
                                        <p:strVal val="visible"/>
                                      </p:to>
                                    </p:set>
                                    <p:animEffect transition="in" filter="slide(fromBottom)">
                                      <p:cBhvr>
                                        <p:cTn id="29" dur="5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9" name="Rectangle 8"/>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graphicFrame>
        <p:nvGraphicFramePr>
          <p:cNvPr id="44033" name="Object 1"/>
          <p:cNvGraphicFramePr>
            <a:graphicFrameLocks noChangeAspect="1"/>
          </p:cNvGraphicFramePr>
          <p:nvPr/>
        </p:nvGraphicFramePr>
        <p:xfrm>
          <a:off x="339725" y="1524000"/>
          <a:ext cx="2159000" cy="1357313"/>
        </p:xfrm>
        <a:graphic>
          <a:graphicData uri="http://schemas.openxmlformats.org/presentationml/2006/ole">
            <p:oleObj spid="_x0000_s44033" name="Equation" r:id="rId3" imgW="774360" imgH="647640" progId="Equation.3">
              <p:embed/>
            </p:oleObj>
          </a:graphicData>
        </a:graphic>
      </p:graphicFrame>
      <p:graphicFrame>
        <p:nvGraphicFramePr>
          <p:cNvPr id="44034" name="Object 2"/>
          <p:cNvGraphicFramePr>
            <a:graphicFrameLocks noChangeAspect="1"/>
          </p:cNvGraphicFramePr>
          <p:nvPr/>
        </p:nvGraphicFramePr>
        <p:xfrm>
          <a:off x="292100" y="2967038"/>
          <a:ext cx="2408238" cy="1223962"/>
        </p:xfrm>
        <a:graphic>
          <a:graphicData uri="http://schemas.openxmlformats.org/presentationml/2006/ole">
            <p:oleObj spid="_x0000_s44034" name="Equation" r:id="rId4" imgW="863280" imgH="583920" progId="Equation.3">
              <p:embed/>
            </p:oleObj>
          </a:graphicData>
        </a:graphic>
      </p:graphicFrame>
      <p:graphicFrame>
        <p:nvGraphicFramePr>
          <p:cNvPr id="44035" name="Object 3"/>
          <p:cNvGraphicFramePr>
            <a:graphicFrameLocks noChangeAspect="1"/>
          </p:cNvGraphicFramePr>
          <p:nvPr/>
        </p:nvGraphicFramePr>
        <p:xfrm>
          <a:off x="280988" y="4654550"/>
          <a:ext cx="2335212" cy="904875"/>
        </p:xfrm>
        <a:graphic>
          <a:graphicData uri="http://schemas.openxmlformats.org/presentationml/2006/ole">
            <p:oleObj spid="_x0000_s44035" name="Equation" r:id="rId5" imgW="838080" imgH="431640" progId="Equation.3">
              <p:embed/>
            </p:oleObj>
          </a:graphicData>
        </a:graphic>
      </p:graphicFrame>
      <p:graphicFrame>
        <p:nvGraphicFramePr>
          <p:cNvPr id="44036" name="Object 4"/>
          <p:cNvGraphicFramePr>
            <a:graphicFrameLocks noChangeAspect="1"/>
          </p:cNvGraphicFramePr>
          <p:nvPr/>
        </p:nvGraphicFramePr>
        <p:xfrm>
          <a:off x="4437063" y="1447800"/>
          <a:ext cx="1238250" cy="904875"/>
        </p:xfrm>
        <a:graphic>
          <a:graphicData uri="http://schemas.openxmlformats.org/presentationml/2006/ole">
            <p:oleObj spid="_x0000_s44036" name="Equation" r:id="rId6" imgW="444240" imgH="431640" progId="Equation.3">
              <p:embed/>
            </p:oleObj>
          </a:graphicData>
        </a:graphic>
      </p:graphicFrame>
      <p:graphicFrame>
        <p:nvGraphicFramePr>
          <p:cNvPr id="44037" name="Object 5"/>
          <p:cNvGraphicFramePr>
            <a:graphicFrameLocks noChangeAspect="1"/>
          </p:cNvGraphicFramePr>
          <p:nvPr/>
        </p:nvGraphicFramePr>
        <p:xfrm>
          <a:off x="4465638" y="2803525"/>
          <a:ext cx="1487487" cy="479425"/>
        </p:xfrm>
        <a:graphic>
          <a:graphicData uri="http://schemas.openxmlformats.org/presentationml/2006/ole">
            <p:oleObj spid="_x0000_s44037" name="Equation" r:id="rId7" imgW="533160" imgH="228600" progId="Equation.3">
              <p:embed/>
            </p:oleObj>
          </a:graphicData>
        </a:graphic>
      </p:graphicFrame>
      <p:graphicFrame>
        <p:nvGraphicFramePr>
          <p:cNvPr id="44038" name="Object 6"/>
          <p:cNvGraphicFramePr>
            <a:graphicFrameLocks noChangeAspect="1"/>
          </p:cNvGraphicFramePr>
          <p:nvPr/>
        </p:nvGraphicFramePr>
        <p:xfrm>
          <a:off x="4090988" y="3352800"/>
          <a:ext cx="2336800" cy="479425"/>
        </p:xfrm>
        <a:graphic>
          <a:graphicData uri="http://schemas.openxmlformats.org/presentationml/2006/ole">
            <p:oleObj spid="_x0000_s44038" name="Equation" r:id="rId8" imgW="838080" imgH="228600" progId="Equation.3">
              <p:embed/>
            </p:oleObj>
          </a:graphicData>
        </a:graphic>
      </p:graphicFrame>
      <p:graphicFrame>
        <p:nvGraphicFramePr>
          <p:cNvPr id="44039" name="Object 7"/>
          <p:cNvGraphicFramePr>
            <a:graphicFrameLocks noChangeAspect="1"/>
          </p:cNvGraphicFramePr>
          <p:nvPr/>
        </p:nvGraphicFramePr>
        <p:xfrm>
          <a:off x="4395788" y="4267200"/>
          <a:ext cx="1839912" cy="479425"/>
        </p:xfrm>
        <a:graphic>
          <a:graphicData uri="http://schemas.openxmlformats.org/presentationml/2006/ole">
            <p:oleObj spid="_x0000_s44039" name="Equation" r:id="rId9" imgW="66024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4033"/>
                                        </p:tgtEl>
                                        <p:attrNameLst>
                                          <p:attrName>style.visibility</p:attrName>
                                        </p:attrNameLst>
                                      </p:cBhvr>
                                      <p:to>
                                        <p:strVal val="visible"/>
                                      </p:to>
                                    </p:set>
                                    <p:animEffect transition="in" filter="slide(fromBottom)">
                                      <p:cBhvr>
                                        <p:cTn id="7" dur="500"/>
                                        <p:tgtEl>
                                          <p:spTgt spid="4403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4034"/>
                                        </p:tgtEl>
                                        <p:attrNameLst>
                                          <p:attrName>style.visibility</p:attrName>
                                        </p:attrNameLst>
                                      </p:cBhvr>
                                      <p:to>
                                        <p:strVal val="visible"/>
                                      </p:to>
                                    </p:set>
                                    <p:animEffect transition="in" filter="slide(fromBottom)">
                                      <p:cBhvr>
                                        <p:cTn id="12" dur="500"/>
                                        <p:tgtEl>
                                          <p:spTgt spid="4403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4035"/>
                                        </p:tgtEl>
                                        <p:attrNameLst>
                                          <p:attrName>style.visibility</p:attrName>
                                        </p:attrNameLst>
                                      </p:cBhvr>
                                      <p:to>
                                        <p:strVal val="visible"/>
                                      </p:to>
                                    </p:set>
                                    <p:animEffect transition="in" filter="slide(fromBottom)">
                                      <p:cBhvr>
                                        <p:cTn id="17" dur="500"/>
                                        <p:tgtEl>
                                          <p:spTgt spid="44035"/>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44036"/>
                                        </p:tgtEl>
                                        <p:attrNameLst>
                                          <p:attrName>style.visibility</p:attrName>
                                        </p:attrNameLst>
                                      </p:cBhvr>
                                      <p:to>
                                        <p:strVal val="visible"/>
                                      </p:to>
                                    </p:set>
                                    <p:animEffect transition="in" filter="slide(fromBottom)">
                                      <p:cBhvr>
                                        <p:cTn id="22" dur="500"/>
                                        <p:tgtEl>
                                          <p:spTgt spid="44036"/>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44037"/>
                                        </p:tgtEl>
                                        <p:attrNameLst>
                                          <p:attrName>style.visibility</p:attrName>
                                        </p:attrNameLst>
                                      </p:cBhvr>
                                      <p:to>
                                        <p:strVal val="visible"/>
                                      </p:to>
                                    </p:set>
                                    <p:animEffect transition="in" filter="slide(fromBottom)">
                                      <p:cBhvr>
                                        <p:cTn id="27" dur="500"/>
                                        <p:tgtEl>
                                          <p:spTgt spid="44037"/>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44038"/>
                                        </p:tgtEl>
                                        <p:attrNameLst>
                                          <p:attrName>style.visibility</p:attrName>
                                        </p:attrNameLst>
                                      </p:cBhvr>
                                      <p:to>
                                        <p:strVal val="visible"/>
                                      </p:to>
                                    </p:set>
                                    <p:animEffect transition="in" filter="slide(fromBottom)">
                                      <p:cBhvr>
                                        <p:cTn id="32" dur="500"/>
                                        <p:tgtEl>
                                          <p:spTgt spid="4403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44039"/>
                                        </p:tgtEl>
                                        <p:attrNameLst>
                                          <p:attrName>style.visibility</p:attrName>
                                        </p:attrNameLst>
                                      </p:cBhvr>
                                      <p:to>
                                        <p:strVal val="visible"/>
                                      </p:to>
                                    </p:set>
                                    <p:animEffect transition="in" filter="slide(fromBottom)">
                                      <p:cBhvr>
                                        <p:cTn id="37" dur="500"/>
                                        <p:tgtEl>
                                          <p:spTgt spid="44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2706469"/>
            <a:ext cx="7467600" cy="769441"/>
          </a:xfrm>
          <a:prstGeom prst="rect">
            <a:avLst/>
          </a:prstGeom>
          <a:noFill/>
        </p:spPr>
        <p:txBody>
          <a:bodyPr wrap="square" rtlCol="0">
            <a:spAutoFit/>
          </a:bodyPr>
          <a:lstStyle/>
          <a:p>
            <a:pPr marL="342900" indent="-342900">
              <a:buAutoNum type="arabicPeriod"/>
            </a:pPr>
            <a:r>
              <a:rPr lang="en-US" sz="4400" dirty="0" smtClean="0">
                <a:solidFill>
                  <a:schemeClr val="bg1"/>
                </a:solidFill>
                <a:latin typeface="Times New Roman" pitchFamily="18" charset="0"/>
                <a:cs typeface="Times New Roman" pitchFamily="18" charset="0"/>
              </a:rPr>
              <a:t>What is entropy?</a:t>
            </a:r>
          </a:p>
        </p:txBody>
      </p:sp>
      <p:sp>
        <p:nvSpPr>
          <p:cNvPr id="8" name="Rectangle 7"/>
          <p:cNvSpPr/>
          <p:nvPr/>
        </p:nvSpPr>
        <p:spPr>
          <a:xfrm>
            <a:off x="152400" y="1295400"/>
            <a:ext cx="8915400" cy="2554545"/>
          </a:xfrm>
          <a:prstGeom prst="rect">
            <a:avLst/>
          </a:prstGeom>
        </p:spPr>
        <p:txBody>
          <a:bodyPr wrap="square">
            <a:spAutoFit/>
          </a:bodyPr>
          <a:lstStyle/>
          <a:p>
            <a:r>
              <a:rPr lang="en-US" sz="3200" dirty="0" smtClean="0">
                <a:latin typeface="Times New Roman" pitchFamily="18" charset="0"/>
                <a:cs typeface="Times New Roman" pitchFamily="18" charset="0"/>
              </a:rPr>
              <a:t>An object is placed at a distance of 30 cm from a thin bi convex lens, so that an image is found at a distance of 40 cm at the same side of the object. The radii of curvature of the first and second surface of the lens are 16 cm and 20 cm respectively.</a:t>
            </a:r>
            <a:endParaRPr lang="en-US" sz="3200" dirty="0">
              <a:latin typeface="Times New Roman" pitchFamily="18" charset="0"/>
              <a:cs typeface="Times New Roman" pitchFamily="18" charset="0"/>
            </a:endParaRPr>
          </a:p>
        </p:txBody>
      </p:sp>
      <p:sp>
        <p:nvSpPr>
          <p:cNvPr id="9" name="Rectangle 8"/>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9"/>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sp>
        <p:nvSpPr>
          <p:cNvPr id="11" name="Rectangle 10"/>
          <p:cNvSpPr/>
          <p:nvPr/>
        </p:nvSpPr>
        <p:spPr>
          <a:xfrm>
            <a:off x="228600" y="4191000"/>
            <a:ext cx="8915400" cy="584775"/>
          </a:xfrm>
          <a:prstGeom prst="rect">
            <a:avLst/>
          </a:prstGeom>
        </p:spPr>
        <p:txBody>
          <a:bodyPr wrap="square">
            <a:spAutoFit/>
          </a:bodyPr>
          <a:lstStyle/>
          <a:p>
            <a:r>
              <a:rPr lang="en-US" sz="3200" dirty="0" smtClean="0">
                <a:latin typeface="Times New Roman" pitchFamily="18" charset="0"/>
                <a:cs typeface="Times New Roman" pitchFamily="18" charset="0"/>
              </a:rPr>
              <a:t>1. Find the focal length of the lens.</a:t>
            </a:r>
            <a:endParaRPr lang="en-US" sz="3200" dirty="0">
              <a:latin typeface="Times New Roman" pitchFamily="18" charset="0"/>
              <a:cs typeface="Times New Roman" pitchFamily="18" charset="0"/>
            </a:endParaRPr>
          </a:p>
        </p:txBody>
      </p:sp>
      <p:sp>
        <p:nvSpPr>
          <p:cNvPr id="12" name="Rectangle 11"/>
          <p:cNvSpPr/>
          <p:nvPr/>
        </p:nvSpPr>
        <p:spPr>
          <a:xfrm>
            <a:off x="228600" y="4953000"/>
            <a:ext cx="8915400" cy="1569660"/>
          </a:xfrm>
          <a:prstGeom prst="rect">
            <a:avLst/>
          </a:prstGeom>
        </p:spPr>
        <p:txBody>
          <a:bodyPr wrap="square">
            <a:spAutoFit/>
          </a:bodyPr>
          <a:lstStyle/>
          <a:p>
            <a:r>
              <a:rPr lang="en-US" sz="3200" dirty="0" smtClean="0">
                <a:latin typeface="Times New Roman" pitchFamily="18" charset="0"/>
                <a:cs typeface="Times New Roman" pitchFamily="18" charset="0"/>
              </a:rPr>
              <a:t>2. If the lens is immersed in a liquid of refractive index 1.35, then find the image distance for the same object distance.</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lide(fromBottom)">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a:spLocks noChangeArrowheads="1"/>
          </p:cNvSpPr>
          <p:nvPr/>
        </p:nvSpPr>
        <p:spPr bwMode="auto">
          <a:xfrm>
            <a:off x="0" y="685800"/>
            <a:ext cx="9144000" cy="584775"/>
          </a:xfrm>
          <a:prstGeom prst="rect">
            <a:avLst/>
          </a:prstGeom>
          <a:solidFill>
            <a:srgbClr val="00B05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chemeClr val="bg1"/>
                </a:solidFill>
                <a:effectLst/>
                <a:latin typeface="Vrinda"/>
                <a:ea typeface="Calibri" pitchFamily="34" charset="0"/>
                <a:cs typeface="Times New Roman" pitchFamily="18" charset="0"/>
              </a:rPr>
              <a:t>Creative Question</a:t>
            </a:r>
            <a:endParaRPr kumimoji="0" lang="en-US" sz="3200" b="1" i="1" strike="noStrike" cap="none" normalizeH="0" baseline="0" dirty="0" smtClean="0">
              <a:ln>
                <a:noFill/>
              </a:ln>
              <a:solidFill>
                <a:schemeClr val="bg1"/>
              </a:solidFill>
              <a:effectLst/>
              <a:latin typeface="Arial" pitchFamily="34" charset="0"/>
              <a:cs typeface="Arial" pitchFamily="34" charset="0"/>
            </a:endParaRPr>
          </a:p>
        </p:txBody>
      </p:sp>
      <p:sp>
        <p:nvSpPr>
          <p:cNvPr id="28" name="Rectangle 27"/>
          <p:cNvSpPr>
            <a:spLocks noChangeArrowheads="1"/>
          </p:cNvSpPr>
          <p:nvPr/>
        </p:nvSpPr>
        <p:spPr bwMode="auto">
          <a:xfrm>
            <a:off x="0" y="0"/>
            <a:ext cx="9144000" cy="707886"/>
          </a:xfrm>
          <a:prstGeom prst="rect">
            <a:avLst/>
          </a:prstGeom>
          <a:solidFill>
            <a:srgbClr val="C0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1" strike="noStrike" cap="none" normalizeH="0" baseline="0" dirty="0" smtClean="0">
                <a:ln>
                  <a:noFill/>
                </a:ln>
                <a:solidFill>
                  <a:schemeClr val="bg1"/>
                </a:solidFill>
                <a:effectLst/>
                <a:latin typeface="Vrinda"/>
                <a:ea typeface="Calibri" pitchFamily="34" charset="0"/>
                <a:cs typeface="Times New Roman" pitchFamily="18" charset="0"/>
              </a:rPr>
              <a:t>Geometrical Optics</a:t>
            </a:r>
            <a:endParaRPr kumimoji="0" lang="en-US" sz="6000" b="1" i="1" strike="noStrike" cap="none" normalizeH="0" baseline="0" dirty="0" smtClean="0">
              <a:ln>
                <a:noFill/>
              </a:ln>
              <a:solidFill>
                <a:schemeClr val="bg1"/>
              </a:solidFill>
              <a:effectLst/>
              <a:latin typeface="Arial" pitchFamily="34" charset="0"/>
              <a:cs typeface="Arial" pitchFamily="34" charset="0"/>
            </a:endParaRPr>
          </a:p>
        </p:txBody>
      </p:sp>
      <p:sp>
        <p:nvSpPr>
          <p:cNvPr id="29" name="Rectangle 28"/>
          <p:cNvSpPr/>
          <p:nvPr/>
        </p:nvSpPr>
        <p:spPr>
          <a:xfrm>
            <a:off x="0" y="1295400"/>
            <a:ext cx="8915400" cy="584775"/>
          </a:xfrm>
          <a:prstGeom prst="rect">
            <a:avLst/>
          </a:prstGeom>
        </p:spPr>
        <p:txBody>
          <a:bodyPr wrap="square">
            <a:spAutoFit/>
          </a:bodyPr>
          <a:lstStyle/>
          <a:p>
            <a:r>
              <a:rPr lang="en-US" sz="3200" dirty="0" smtClean="0">
                <a:latin typeface="Times New Roman" pitchFamily="18" charset="0"/>
                <a:cs typeface="Times New Roman" pitchFamily="18" charset="0"/>
              </a:rPr>
              <a:t>1. Find the focal length of the lens.</a:t>
            </a:r>
            <a:endParaRPr lang="en-US" sz="3200" dirty="0">
              <a:latin typeface="Times New Roman" pitchFamily="18" charset="0"/>
              <a:cs typeface="Times New Roman" pitchFamily="18" charset="0"/>
            </a:endParaRPr>
          </a:p>
        </p:txBody>
      </p:sp>
      <p:graphicFrame>
        <p:nvGraphicFramePr>
          <p:cNvPr id="38917" name="Object 5"/>
          <p:cNvGraphicFramePr>
            <a:graphicFrameLocks noChangeAspect="1"/>
          </p:cNvGraphicFramePr>
          <p:nvPr/>
        </p:nvGraphicFramePr>
        <p:xfrm>
          <a:off x="533400" y="2209800"/>
          <a:ext cx="1905000" cy="895350"/>
        </p:xfrm>
        <a:graphic>
          <a:graphicData uri="http://schemas.openxmlformats.org/presentationml/2006/ole">
            <p:oleObj spid="_x0000_s38917" name="Equation" r:id="rId3" imgW="711000" imgH="444240" progId="Equation.3">
              <p:embed/>
            </p:oleObj>
          </a:graphicData>
        </a:graphic>
      </p:graphicFrame>
      <p:graphicFrame>
        <p:nvGraphicFramePr>
          <p:cNvPr id="38918" name="Object 6"/>
          <p:cNvGraphicFramePr>
            <a:graphicFrameLocks noChangeAspect="1"/>
          </p:cNvGraphicFramePr>
          <p:nvPr/>
        </p:nvGraphicFramePr>
        <p:xfrm>
          <a:off x="193675" y="3143250"/>
          <a:ext cx="2586038" cy="895350"/>
        </p:xfrm>
        <a:graphic>
          <a:graphicData uri="http://schemas.openxmlformats.org/presentationml/2006/ole">
            <p:oleObj spid="_x0000_s38918" name="Equation" r:id="rId4" imgW="965160" imgH="444240" progId="Equation.3">
              <p:embed/>
            </p:oleObj>
          </a:graphicData>
        </a:graphic>
      </p:graphicFrame>
      <p:graphicFrame>
        <p:nvGraphicFramePr>
          <p:cNvPr id="38919" name="Object 7"/>
          <p:cNvGraphicFramePr>
            <a:graphicFrameLocks noChangeAspect="1"/>
          </p:cNvGraphicFramePr>
          <p:nvPr/>
        </p:nvGraphicFramePr>
        <p:xfrm>
          <a:off x="288925" y="4191000"/>
          <a:ext cx="2619375" cy="895350"/>
        </p:xfrm>
        <a:graphic>
          <a:graphicData uri="http://schemas.openxmlformats.org/presentationml/2006/ole">
            <p:oleObj spid="_x0000_s38919" name="Equation" r:id="rId5" imgW="977760" imgH="444240" progId="Equation.3">
              <p:embed/>
            </p:oleObj>
          </a:graphicData>
        </a:graphic>
      </p:graphicFrame>
      <p:graphicFrame>
        <p:nvGraphicFramePr>
          <p:cNvPr id="38920" name="Object 8"/>
          <p:cNvGraphicFramePr>
            <a:graphicFrameLocks noChangeAspect="1"/>
          </p:cNvGraphicFramePr>
          <p:nvPr/>
        </p:nvGraphicFramePr>
        <p:xfrm>
          <a:off x="304800" y="5214938"/>
          <a:ext cx="1905000" cy="409575"/>
        </p:xfrm>
        <a:graphic>
          <a:graphicData uri="http://schemas.openxmlformats.org/presentationml/2006/ole">
            <p:oleObj spid="_x0000_s38920" name="Equation" r:id="rId6" imgW="711000" imgH="203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lide(fromBottom)">
                                      <p:cBhvr>
                                        <p:cTn id="7" dur="500"/>
                                        <p:tgtEl>
                                          <p:spTgt spid="29"/>
                                        </p:tgtEl>
                                      </p:cBhvr>
                                    </p:animEffect>
                                  </p:childTnLst>
                                </p:cTn>
                              </p:par>
                              <p:par>
                                <p:cTn id="8" presetID="12" presetClass="entr" presetSubtype="4" fill="hold" nodeType="withEffect">
                                  <p:stCondLst>
                                    <p:cond delay="0"/>
                                  </p:stCondLst>
                                  <p:childTnLst>
                                    <p:set>
                                      <p:cBhvr>
                                        <p:cTn id="9" dur="1" fill="hold">
                                          <p:stCondLst>
                                            <p:cond delay="0"/>
                                          </p:stCondLst>
                                        </p:cTn>
                                        <p:tgtEl>
                                          <p:spTgt spid="38917"/>
                                        </p:tgtEl>
                                        <p:attrNameLst>
                                          <p:attrName>style.visibility</p:attrName>
                                        </p:attrNameLst>
                                      </p:cBhvr>
                                      <p:to>
                                        <p:strVal val="visible"/>
                                      </p:to>
                                    </p:set>
                                    <p:animEffect transition="in" filter="slide(fromBottom)">
                                      <p:cBhvr>
                                        <p:cTn id="10" dur="500"/>
                                        <p:tgtEl>
                                          <p:spTgt spid="38917"/>
                                        </p:tgtEl>
                                      </p:cBhvr>
                                    </p:animEffect>
                                  </p:childTnLst>
                                </p:cTn>
                              </p:par>
                              <p:par>
                                <p:cTn id="11" presetID="12" presetClass="entr" presetSubtype="4" fill="hold" nodeType="withEffect">
                                  <p:stCondLst>
                                    <p:cond delay="0"/>
                                  </p:stCondLst>
                                  <p:childTnLst>
                                    <p:set>
                                      <p:cBhvr>
                                        <p:cTn id="12" dur="1" fill="hold">
                                          <p:stCondLst>
                                            <p:cond delay="0"/>
                                          </p:stCondLst>
                                        </p:cTn>
                                        <p:tgtEl>
                                          <p:spTgt spid="38918"/>
                                        </p:tgtEl>
                                        <p:attrNameLst>
                                          <p:attrName>style.visibility</p:attrName>
                                        </p:attrNameLst>
                                      </p:cBhvr>
                                      <p:to>
                                        <p:strVal val="visible"/>
                                      </p:to>
                                    </p:set>
                                    <p:animEffect transition="in" filter="slide(fromBottom)">
                                      <p:cBhvr>
                                        <p:cTn id="13" dur="500"/>
                                        <p:tgtEl>
                                          <p:spTgt spid="38918"/>
                                        </p:tgtEl>
                                      </p:cBhvr>
                                    </p:animEffect>
                                  </p:childTnLst>
                                </p:cTn>
                              </p:par>
                              <p:par>
                                <p:cTn id="14" presetID="12" presetClass="entr" presetSubtype="4" fill="hold" nodeType="withEffect">
                                  <p:stCondLst>
                                    <p:cond delay="0"/>
                                  </p:stCondLst>
                                  <p:childTnLst>
                                    <p:set>
                                      <p:cBhvr>
                                        <p:cTn id="15" dur="1" fill="hold">
                                          <p:stCondLst>
                                            <p:cond delay="0"/>
                                          </p:stCondLst>
                                        </p:cTn>
                                        <p:tgtEl>
                                          <p:spTgt spid="38919"/>
                                        </p:tgtEl>
                                        <p:attrNameLst>
                                          <p:attrName>style.visibility</p:attrName>
                                        </p:attrNameLst>
                                      </p:cBhvr>
                                      <p:to>
                                        <p:strVal val="visible"/>
                                      </p:to>
                                    </p:set>
                                    <p:animEffect transition="in" filter="slide(fromBottom)">
                                      <p:cBhvr>
                                        <p:cTn id="16" dur="500"/>
                                        <p:tgtEl>
                                          <p:spTgt spid="38919"/>
                                        </p:tgtEl>
                                      </p:cBhvr>
                                    </p:animEffect>
                                  </p:childTnLst>
                                </p:cTn>
                              </p:par>
                              <p:par>
                                <p:cTn id="17" presetID="12" presetClass="entr" presetSubtype="4" fill="hold" nodeType="withEffect">
                                  <p:stCondLst>
                                    <p:cond delay="0"/>
                                  </p:stCondLst>
                                  <p:childTnLst>
                                    <p:set>
                                      <p:cBhvr>
                                        <p:cTn id="18" dur="1" fill="hold">
                                          <p:stCondLst>
                                            <p:cond delay="0"/>
                                          </p:stCondLst>
                                        </p:cTn>
                                        <p:tgtEl>
                                          <p:spTgt spid="38920"/>
                                        </p:tgtEl>
                                        <p:attrNameLst>
                                          <p:attrName>style.visibility</p:attrName>
                                        </p:attrNameLst>
                                      </p:cBhvr>
                                      <p:to>
                                        <p:strVal val="visible"/>
                                      </p:to>
                                    </p:set>
                                    <p:animEffect transition="in" filter="slide(fromBottom)">
                                      <p:cBhvr>
                                        <p:cTn id="19" dur="500"/>
                                        <p:tgtEl>
                                          <p:spTgt spid="38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5|2.1|3"/>
</p:tagLst>
</file>

<file path=ppt/tags/tag2.xml><?xml version="1.0" encoding="utf-8"?>
<p:tagLst xmlns:a="http://schemas.openxmlformats.org/drawingml/2006/main" xmlns:r="http://schemas.openxmlformats.org/officeDocument/2006/relationships" xmlns:p="http://schemas.openxmlformats.org/presentationml/2006/main">
  <p:tag name="TIMING" val="|0.8|0.9|0.9"/>
</p:tagLst>
</file>

<file path=ppt/tags/tag3.xml><?xml version="1.0" encoding="utf-8"?>
<p:tagLst xmlns:a="http://schemas.openxmlformats.org/drawingml/2006/main" xmlns:r="http://schemas.openxmlformats.org/officeDocument/2006/relationships" xmlns:p="http://schemas.openxmlformats.org/presentationml/2006/main">
  <p:tag name="TIMING" val="|0.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2391</TotalTime>
  <Words>377</Words>
  <Application>Microsoft Office PowerPoint</Application>
  <PresentationFormat>On-screen Show (4:3)</PresentationFormat>
  <Paragraphs>60</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vt:lpstr>
      <vt:lpstr>Slide 1</vt:lpstr>
      <vt:lpstr>Slide 2</vt:lpstr>
      <vt:lpstr>Slide 3</vt:lpstr>
      <vt:lpstr>Slide 4</vt:lpstr>
      <vt:lpstr>Slide 5</vt:lpstr>
      <vt:lpstr>Slide 6</vt:lpstr>
      <vt:lpstr>Slide 7</vt:lpstr>
      <vt:lpstr>Slide 8</vt:lpstr>
      <vt:lpstr>Slide 9</vt:lpstr>
      <vt:lpstr>  Thermodynamics  </vt:lpstr>
      <vt:lpstr>  Thermodynamics  </vt:lpstr>
      <vt:lpstr>  Thermodynamics  </vt:lpstr>
      <vt:lpstr>  Thermodynamics  </vt:lpstr>
      <vt:lpstr>  Thermodynamics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323</cp:revision>
  <dcterms:created xsi:type="dcterms:W3CDTF">2015-04-24T03:54:46Z</dcterms:created>
  <dcterms:modified xsi:type="dcterms:W3CDTF">2016-11-19T05:21:30Z</dcterms:modified>
</cp:coreProperties>
</file>